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75" r:id="rId2"/>
    <p:sldId id="256" r:id="rId3"/>
    <p:sldId id="257" r:id="rId4"/>
    <p:sldId id="262" r:id="rId5"/>
    <p:sldId id="263" r:id="rId6"/>
    <p:sldId id="259" r:id="rId7"/>
    <p:sldId id="267" r:id="rId8"/>
    <p:sldId id="261" r:id="rId9"/>
    <p:sldId id="266" r:id="rId10"/>
    <p:sldId id="265" r:id="rId11"/>
    <p:sldId id="270" r:id="rId12"/>
    <p:sldId id="273" r:id="rId13"/>
    <p:sldId id="274" r:id="rId14"/>
    <p:sldId id="269" r:id="rId15"/>
    <p:sldId id="271" r:id="rId16"/>
    <p:sldId id="272" r:id="rId17"/>
    <p:sldId id="268" r:id="rId18"/>
    <p:sldId id="260" r:id="rId19"/>
    <p:sldId id="25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708" autoAdjust="0"/>
  </p:normalViewPr>
  <p:slideViewPr>
    <p:cSldViewPr snapToGrid="0">
      <p:cViewPr varScale="1">
        <p:scale>
          <a:sx n="68" d="100"/>
          <a:sy n="68" d="100"/>
        </p:scale>
        <p:origin x="138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EEE096-E0DC-4F16-B2F9-5E116760A465}" type="datetimeFigureOut">
              <a:rPr lang="en-US" smtClean="0"/>
              <a:t>10/14/2024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6A99F-E0AC-45AA-8993-90B60C0CC9CA}" type="slidenum">
              <a:rPr lang="en-US" smtClean="0"/>
              <a:t>‹#›</a:t>
            </a:fld>
            <a:endParaRPr lang="en-US"/>
          </a:p>
        </p:txBody>
      </p:sp>
    </p:spTree>
    <p:extLst>
      <p:ext uri="{BB962C8B-B14F-4D97-AF65-F5344CB8AC3E}">
        <p14:creationId xmlns:p14="http://schemas.microsoft.com/office/powerpoint/2010/main" val="2581528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 am Anthony Razzano, and this is the presentation for project 1 within the DSE 5002 R and Python programming course at Merrimack College.</a:t>
            </a:r>
          </a:p>
        </p:txBody>
      </p:sp>
      <p:sp>
        <p:nvSpPr>
          <p:cNvPr id="4" name="Slide Number Placeholder 3"/>
          <p:cNvSpPr>
            <a:spLocks noGrp="1"/>
          </p:cNvSpPr>
          <p:nvPr>
            <p:ph type="sldNum" sz="quarter" idx="5"/>
          </p:nvPr>
        </p:nvSpPr>
        <p:spPr/>
        <p:txBody>
          <a:bodyPr/>
          <a:lstStyle/>
          <a:p>
            <a:fld id="{E286A99F-E0AC-45AA-8993-90B60C0CC9CA}" type="slidenum">
              <a:rPr lang="en-US" smtClean="0"/>
              <a:t>2</a:t>
            </a:fld>
            <a:endParaRPr lang="en-US"/>
          </a:p>
        </p:txBody>
      </p:sp>
    </p:spTree>
    <p:extLst>
      <p:ext uri="{BB962C8B-B14F-4D97-AF65-F5344CB8AC3E}">
        <p14:creationId xmlns:p14="http://schemas.microsoft.com/office/powerpoint/2010/main" val="3026541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Bar plots are one of the most common and easily created plots because they can be readily made in Excel </a:t>
            </a:r>
            <a:r>
              <a:rPr lang="en-US" sz="1800" dirty="0">
                <a:effectLst/>
                <a:latin typeface="Times New Roman" panose="02020603050405020304" pitchFamily="18" charset="0"/>
              </a:rPr>
              <a:t>(Kim et al., 2020).</a:t>
            </a:r>
            <a:r>
              <a:rPr lang="en-US" dirty="0"/>
              <a:t> A bar plot, with flipped coordinates for readability, highlights significant salary differences across job titles. Positions like Principal Data Scientist and Director of Data Science command the highest salaries. </a:t>
            </a:r>
          </a:p>
        </p:txBody>
      </p:sp>
      <p:sp>
        <p:nvSpPr>
          <p:cNvPr id="4" name="Slide Number Placeholder 3"/>
          <p:cNvSpPr>
            <a:spLocks noGrp="1"/>
          </p:cNvSpPr>
          <p:nvPr>
            <p:ph type="sldNum" sz="quarter" idx="5"/>
          </p:nvPr>
        </p:nvSpPr>
        <p:spPr/>
        <p:txBody>
          <a:bodyPr/>
          <a:lstStyle/>
          <a:p>
            <a:fld id="{E286A99F-E0AC-45AA-8993-90B60C0CC9CA}" type="slidenum">
              <a:rPr lang="en-US" smtClean="0"/>
              <a:t>11</a:t>
            </a:fld>
            <a:endParaRPr lang="en-US"/>
          </a:p>
        </p:txBody>
      </p:sp>
    </p:spTree>
    <p:extLst>
      <p:ext uri="{BB962C8B-B14F-4D97-AF65-F5344CB8AC3E}">
        <p14:creationId xmlns:p14="http://schemas.microsoft.com/office/powerpoint/2010/main" val="481802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rPr>
              <a:t>Testing for differences in means between two groups is a fundamental statistical task with various applications, and while classical hypothesis tests effectively control the Type I error rate for pre-specified groups, there is a growing trend to assess differences in means among groups defined by observed data, such as those identified by clustering algorithms (Chen &amp; Witten, 2023).</a:t>
            </a:r>
            <a:endParaRPr lang="en-US" dirty="0"/>
          </a:p>
          <a:p>
            <a:r>
              <a:rPr lang="en-US" dirty="0"/>
              <a:t> Clustering analysis reveals three distinct salary clusters, providing insights into natural groupings in the data. This segmentation offers valuable insights for salary strategies.</a:t>
            </a:r>
          </a:p>
          <a:p>
            <a:endParaRPr lang="en-US" dirty="0"/>
          </a:p>
        </p:txBody>
      </p:sp>
      <p:sp>
        <p:nvSpPr>
          <p:cNvPr id="4" name="Slide Number Placeholder 3"/>
          <p:cNvSpPr>
            <a:spLocks noGrp="1"/>
          </p:cNvSpPr>
          <p:nvPr>
            <p:ph type="sldNum" sz="quarter" idx="5"/>
          </p:nvPr>
        </p:nvSpPr>
        <p:spPr/>
        <p:txBody>
          <a:bodyPr/>
          <a:lstStyle/>
          <a:p>
            <a:fld id="{E286A99F-E0AC-45AA-8993-90B60C0CC9CA}" type="slidenum">
              <a:rPr lang="en-US" smtClean="0"/>
              <a:t>12</a:t>
            </a:fld>
            <a:endParaRPr lang="en-US"/>
          </a:p>
        </p:txBody>
      </p:sp>
    </p:spTree>
    <p:extLst>
      <p:ext uri="{BB962C8B-B14F-4D97-AF65-F5344CB8AC3E}">
        <p14:creationId xmlns:p14="http://schemas.microsoft.com/office/powerpoint/2010/main" val="457391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rPr>
              <a:t>The paired samples t-test, also known as the dependent samples t-test, is used to assess whether the mean difference between two paired observations is statistically significant, relying on continuous and normally distributed paired variables measured at two time points or through two different methods, and requires the calculation of the mean and standard deviation of the paired differences along with the sample size to determine significance levels (Mishra et al., 2019).</a:t>
            </a:r>
            <a:r>
              <a:rPr lang="en-US" dirty="0"/>
              <a:t> The t-test comparing U.S. and offshore salaries resulted in a t-statistic of 16.685, with a p-value less than 2.2e-16, confirming a significant difference. U.S. employees earn considerably more than offshore employees.</a:t>
            </a:r>
          </a:p>
          <a:p>
            <a:endParaRPr lang="en-US" dirty="0"/>
          </a:p>
        </p:txBody>
      </p:sp>
      <p:sp>
        <p:nvSpPr>
          <p:cNvPr id="4" name="Slide Number Placeholder 3"/>
          <p:cNvSpPr>
            <a:spLocks noGrp="1"/>
          </p:cNvSpPr>
          <p:nvPr>
            <p:ph type="sldNum" sz="quarter" idx="5"/>
          </p:nvPr>
        </p:nvSpPr>
        <p:spPr/>
        <p:txBody>
          <a:bodyPr/>
          <a:lstStyle/>
          <a:p>
            <a:fld id="{E286A99F-E0AC-45AA-8993-90B60C0CC9CA}" type="slidenum">
              <a:rPr lang="en-US" smtClean="0"/>
              <a:t>13</a:t>
            </a:fld>
            <a:endParaRPr lang="en-US"/>
          </a:p>
        </p:txBody>
      </p:sp>
    </p:spTree>
    <p:extLst>
      <p:ext uri="{BB962C8B-B14F-4D97-AF65-F5344CB8AC3E}">
        <p14:creationId xmlns:p14="http://schemas.microsoft.com/office/powerpoint/2010/main" val="1331258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to the exploratory data analysis, predictive analytics were leveraged to further improve the analysis. </a:t>
            </a:r>
            <a:r>
              <a:rPr lang="en-US" sz="1200" dirty="0">
                <a:effectLst/>
                <a:latin typeface="Times New Roman" panose="02020603050405020304" pitchFamily="18" charset="0"/>
              </a:rPr>
              <a:t>Predictive analytics involves using statistical techniques, machine learning algorithms, and historical data to forecast future outcomes or behaviors (Anderson et al., 2024).</a:t>
            </a:r>
            <a:r>
              <a:rPr lang="en-US" dirty="0"/>
              <a:t> The following were conducted:</a:t>
            </a:r>
          </a:p>
          <a:p>
            <a:endParaRPr lang="en-US" dirty="0"/>
          </a:p>
          <a:p>
            <a:endParaRPr lang="en-US" dirty="0"/>
          </a:p>
        </p:txBody>
      </p:sp>
      <p:sp>
        <p:nvSpPr>
          <p:cNvPr id="4" name="Slide Number Placeholder 3"/>
          <p:cNvSpPr>
            <a:spLocks noGrp="1"/>
          </p:cNvSpPr>
          <p:nvPr>
            <p:ph type="sldNum" sz="quarter" idx="5"/>
          </p:nvPr>
        </p:nvSpPr>
        <p:spPr/>
        <p:txBody>
          <a:bodyPr/>
          <a:lstStyle/>
          <a:p>
            <a:fld id="{E286A99F-E0AC-45AA-8993-90B60C0CC9CA}" type="slidenum">
              <a:rPr lang="en-US" smtClean="0"/>
              <a:t>14</a:t>
            </a:fld>
            <a:endParaRPr lang="en-US"/>
          </a:p>
        </p:txBody>
      </p:sp>
    </p:spTree>
    <p:extLst>
      <p:ext uri="{BB962C8B-B14F-4D97-AF65-F5344CB8AC3E}">
        <p14:creationId xmlns:p14="http://schemas.microsoft.com/office/powerpoint/2010/main" val="3832373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Regression analysis is a crucial statistical technique for analyzing medical data, as it helps identify and characterize relationships among various factors, discover prognostically significant risk factors, and calculate risk scores for individual prognosis </a:t>
            </a:r>
            <a:r>
              <a:rPr lang="en-US" sz="1200" b="0" dirty="0">
                <a:solidFill>
                  <a:schemeClr val="bg1">
                    <a:lumMod val="75000"/>
                  </a:schemeClr>
                </a:solidFill>
                <a:latin typeface="Times New Roman" panose="02020603050405020304" pitchFamily="18" charset="0"/>
                <a:cs typeface="Times New Roman" panose="02020603050405020304" pitchFamily="18" charset="0"/>
              </a:rPr>
              <a:t>(Schneider et al., 2010). For </a:t>
            </a:r>
            <a:r>
              <a:rPr lang="en-US" b="0" dirty="0"/>
              <a:t>Actual vs. Predicted Salaries, the model predicts salaries based on factors like experience level, employment type, remote work ratio, company location, and company size. There are noticeable deviations between actual and predicted salaries, suggesting the model captures some important salary determinants but leaves some variability unexplained. Experience level and employment type are the most significant predictors, with executive roles driving higher salaries.</a:t>
            </a:r>
          </a:p>
          <a:p>
            <a:endParaRPr lang="en-US" b="0" dirty="0"/>
          </a:p>
          <a:p>
            <a:r>
              <a:rPr lang="en-US" b="0" dirty="0"/>
              <a:t>For, Residuals vs. Predicted Salaries, the residuals represent the error or the difference between actual and predicted salaries. Residuals plot shows large deviations in some cases, indicating that factors not included in the model may significantly influence salaries. The model explains about 49% of salary variability, with remaining variation possibly due to unaccounted factors like individual performance or company-specific policies.</a:t>
            </a:r>
          </a:p>
          <a:p>
            <a:pPr>
              <a:buFont typeface="Arial" panose="020B0604020202020204" pitchFamily="34" charset="0"/>
              <a:buChar char="•"/>
            </a:pPr>
            <a:endParaRPr lang="en-US" b="0" dirty="0"/>
          </a:p>
          <a:p>
            <a:pPr>
              <a:buFont typeface="Arial" panose="020B0604020202020204" pitchFamily="34" charset="0"/>
              <a:buNone/>
            </a:pPr>
            <a:r>
              <a:rPr lang="en-US" b="0" dirty="0"/>
              <a:t>In summary, the linear regression model, which predicts salaries based on experience level, employment type, remote work ratio, company location, and company size, showed some large deviations, indicating that not all significant factors were captured in the model.</a:t>
            </a:r>
          </a:p>
          <a:p>
            <a:endParaRPr lang="en-US" dirty="0"/>
          </a:p>
        </p:txBody>
      </p:sp>
      <p:sp>
        <p:nvSpPr>
          <p:cNvPr id="4" name="Slide Number Placeholder 3"/>
          <p:cNvSpPr>
            <a:spLocks noGrp="1"/>
          </p:cNvSpPr>
          <p:nvPr>
            <p:ph type="sldNum" sz="quarter" idx="5"/>
          </p:nvPr>
        </p:nvSpPr>
        <p:spPr/>
        <p:txBody>
          <a:bodyPr/>
          <a:lstStyle/>
          <a:p>
            <a:fld id="{E286A99F-E0AC-45AA-8993-90B60C0CC9CA}" type="slidenum">
              <a:rPr lang="en-US" smtClean="0"/>
              <a:t>15</a:t>
            </a:fld>
            <a:endParaRPr lang="en-US"/>
          </a:p>
        </p:txBody>
      </p:sp>
    </p:spTree>
    <p:extLst>
      <p:ext uri="{BB962C8B-B14F-4D97-AF65-F5344CB8AC3E}">
        <p14:creationId xmlns:p14="http://schemas.microsoft.com/office/powerpoint/2010/main" val="4225622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longitudinal studies, where variables are repeatedly measured over time resulting in clustered and correlated observations, machine learning techniques like the effective random forest (RF) offer promising alternatives to traditional statistical methods, particularly when dealing with high-dimensional data for prediction model development </a:t>
            </a:r>
            <a:r>
              <a:rPr lang="en-US" sz="1200" dirty="0">
                <a:solidFill>
                  <a:schemeClr val="bg1">
                    <a:lumMod val="75000"/>
                  </a:schemeClr>
                </a:solidFill>
                <a:latin typeface="Times New Roman" panose="02020603050405020304" pitchFamily="18" charset="0"/>
                <a:cs typeface="Times New Roman" panose="02020603050405020304" pitchFamily="18" charset="0"/>
              </a:rPr>
              <a:t>(Hu &amp; </a:t>
            </a:r>
            <a:r>
              <a:rPr lang="en-US" sz="1200" dirty="0" err="1">
                <a:solidFill>
                  <a:schemeClr val="bg1">
                    <a:lumMod val="75000"/>
                  </a:schemeClr>
                </a:solidFill>
                <a:latin typeface="Times New Roman" panose="02020603050405020304" pitchFamily="18" charset="0"/>
                <a:cs typeface="Times New Roman" panose="02020603050405020304" pitchFamily="18" charset="0"/>
              </a:rPr>
              <a:t>Szymczak</a:t>
            </a:r>
            <a:r>
              <a:rPr lang="en-US" sz="1200" dirty="0">
                <a:solidFill>
                  <a:schemeClr val="bg1">
                    <a:lumMod val="75000"/>
                  </a:schemeClr>
                </a:solidFill>
                <a:latin typeface="Times New Roman" panose="02020603050405020304" pitchFamily="18" charset="0"/>
                <a:cs typeface="Times New Roman" panose="02020603050405020304" pitchFamily="18" charset="0"/>
              </a:rPr>
              <a:t>, 2023).</a:t>
            </a:r>
            <a:r>
              <a:rPr lang="en-US" dirty="0"/>
              <a:t> The Random Forest model performed sufficiently; it achieved an RMSE of 56,236.54 on the test data, identifying experience level and employment type as the most important variables in predicting salary. The Random Forest model outperformed others, with lower error rates, making it the best model for predicting salaries. Experience level and employment type were identified as the most important predictors.</a:t>
            </a:r>
          </a:p>
          <a:p>
            <a:endParaRPr lang="en-US" dirty="0"/>
          </a:p>
        </p:txBody>
      </p:sp>
      <p:sp>
        <p:nvSpPr>
          <p:cNvPr id="4" name="Slide Number Placeholder 3"/>
          <p:cNvSpPr>
            <a:spLocks noGrp="1"/>
          </p:cNvSpPr>
          <p:nvPr>
            <p:ph type="sldNum" sz="quarter" idx="5"/>
          </p:nvPr>
        </p:nvSpPr>
        <p:spPr/>
        <p:txBody>
          <a:bodyPr/>
          <a:lstStyle/>
          <a:p>
            <a:fld id="{E286A99F-E0AC-45AA-8993-90B60C0CC9CA}" type="slidenum">
              <a:rPr lang="en-US" smtClean="0"/>
              <a:t>16</a:t>
            </a:fld>
            <a:endParaRPr lang="en-US"/>
          </a:p>
        </p:txBody>
      </p:sp>
    </p:spTree>
    <p:extLst>
      <p:ext uri="{BB962C8B-B14F-4D97-AF65-F5344CB8AC3E}">
        <p14:creationId xmlns:p14="http://schemas.microsoft.com/office/powerpoint/2010/main" val="2880046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rPr>
              <a:t>Support vector machine (SVM) learning, which focuses on maximizing the separating margin (vector), is a robust classification tool that has been applied in various settings, such cancer genomic classification and subtyping, to generate vast amounts of data in classifying capabilities to facilitate new discoveries (Huang, 2018).</a:t>
            </a:r>
            <a:r>
              <a:rPr lang="en-US" dirty="0"/>
              <a:t> The SVM model produced higher error rates, showing less accuracy in salary prediction, making it less effective for this analysis.</a:t>
            </a:r>
          </a:p>
          <a:p>
            <a:endParaRPr lang="en-US" dirty="0"/>
          </a:p>
          <a:p>
            <a:endParaRPr lang="en-US" dirty="0"/>
          </a:p>
        </p:txBody>
      </p:sp>
      <p:sp>
        <p:nvSpPr>
          <p:cNvPr id="4" name="Slide Number Placeholder 3"/>
          <p:cNvSpPr>
            <a:spLocks noGrp="1"/>
          </p:cNvSpPr>
          <p:nvPr>
            <p:ph type="sldNum" sz="quarter" idx="5"/>
          </p:nvPr>
        </p:nvSpPr>
        <p:spPr/>
        <p:txBody>
          <a:bodyPr/>
          <a:lstStyle/>
          <a:p>
            <a:fld id="{E286A99F-E0AC-45AA-8993-90B60C0CC9CA}" type="slidenum">
              <a:rPr lang="en-US" smtClean="0"/>
              <a:t>17</a:t>
            </a:fld>
            <a:endParaRPr lang="en-US"/>
          </a:p>
        </p:txBody>
      </p:sp>
    </p:spTree>
    <p:extLst>
      <p:ext uri="{BB962C8B-B14F-4D97-AF65-F5344CB8AC3E}">
        <p14:creationId xmlns:p14="http://schemas.microsoft.com/office/powerpoint/2010/main" val="3442641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analysis showed that experience level significantly affects salary, with more experienced professionals earning more. U.S.-based employees earn more than offshore counterparts, and larger companies offer higher salaries. Fully remote roles tend to offer higher salaries, which suggests that offering remote work may attract higher-paid talent. It is recommended that the company prioritize experience level and full-time roles when making salary decisions, consider offering remote work to attract top talent, and plan for higher salary costs in the U.S. while leveraging offshore opportunities for cost efficiency.</a:t>
            </a:r>
          </a:p>
        </p:txBody>
      </p:sp>
      <p:sp>
        <p:nvSpPr>
          <p:cNvPr id="4" name="Slide Number Placeholder 3"/>
          <p:cNvSpPr>
            <a:spLocks noGrp="1"/>
          </p:cNvSpPr>
          <p:nvPr>
            <p:ph type="sldNum" sz="quarter" idx="5"/>
          </p:nvPr>
        </p:nvSpPr>
        <p:spPr/>
        <p:txBody>
          <a:bodyPr/>
          <a:lstStyle/>
          <a:p>
            <a:fld id="{E286A99F-E0AC-45AA-8993-90B60C0CC9CA}" type="slidenum">
              <a:rPr lang="en-US" smtClean="0"/>
              <a:t>18</a:t>
            </a:fld>
            <a:endParaRPr lang="en-US"/>
          </a:p>
        </p:txBody>
      </p:sp>
    </p:spTree>
    <p:extLst>
      <p:ext uri="{BB962C8B-B14F-4D97-AF65-F5344CB8AC3E}">
        <p14:creationId xmlns:p14="http://schemas.microsoft.com/office/powerpoint/2010/main" val="1941028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references</a:t>
            </a:r>
          </a:p>
        </p:txBody>
      </p:sp>
      <p:sp>
        <p:nvSpPr>
          <p:cNvPr id="4" name="Slide Number Placeholder 3"/>
          <p:cNvSpPr>
            <a:spLocks noGrp="1"/>
          </p:cNvSpPr>
          <p:nvPr>
            <p:ph type="sldNum" sz="quarter" idx="5"/>
          </p:nvPr>
        </p:nvSpPr>
        <p:spPr/>
        <p:txBody>
          <a:bodyPr/>
          <a:lstStyle/>
          <a:p>
            <a:fld id="{E286A99F-E0AC-45AA-8993-90B60C0CC9CA}" type="slidenum">
              <a:rPr lang="en-US" smtClean="0"/>
              <a:t>19</a:t>
            </a:fld>
            <a:endParaRPr lang="en-US"/>
          </a:p>
        </p:txBody>
      </p:sp>
    </p:spTree>
    <p:extLst>
      <p:ext uri="{BB962C8B-B14F-4D97-AF65-F5344CB8AC3E}">
        <p14:creationId xmlns:p14="http://schemas.microsoft.com/office/powerpoint/2010/main" val="2764165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includes a brief summary of the assignment background. The CEO of a rapidly growing company is seeking to hire a full-time data scientist, with the potential to expand into a team. Given wide variations in global pay and a competitive job market, the CEO requested an analysis to establish a competitive salary range, focusing on U.S. and offshore comparisons. The role is remote, and the presentation is expected to include salary recommendations based on the analysis.</a:t>
            </a:r>
          </a:p>
        </p:txBody>
      </p:sp>
      <p:sp>
        <p:nvSpPr>
          <p:cNvPr id="4" name="Slide Number Placeholder 3"/>
          <p:cNvSpPr>
            <a:spLocks noGrp="1"/>
          </p:cNvSpPr>
          <p:nvPr>
            <p:ph type="sldNum" sz="quarter" idx="5"/>
          </p:nvPr>
        </p:nvSpPr>
        <p:spPr/>
        <p:txBody>
          <a:bodyPr/>
          <a:lstStyle/>
          <a:p>
            <a:fld id="{E286A99F-E0AC-45AA-8993-90B60C0CC9CA}" type="slidenum">
              <a:rPr lang="en-US" smtClean="0"/>
              <a:t>3</a:t>
            </a:fld>
            <a:endParaRPr lang="en-US"/>
          </a:p>
        </p:txBody>
      </p:sp>
    </p:spTree>
    <p:extLst>
      <p:ext uri="{BB962C8B-B14F-4D97-AF65-F5344CB8AC3E}">
        <p14:creationId xmlns:p14="http://schemas.microsoft.com/office/powerpoint/2010/main" val="3395120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pre-analysis steps are to be taken. First, by meeting with internal stakeholders to define key business questions. Recent advancements in technology improve the ability to capture, store, and communicate data to improve the speed of data analysis </a:t>
            </a:r>
            <a:r>
              <a:rPr lang="en-US" sz="1800" dirty="0">
                <a:effectLst/>
                <a:latin typeface="Times New Roman" panose="02020603050405020304" pitchFamily="18" charset="0"/>
              </a:rPr>
              <a:t>(Schick et al., 2022).</a:t>
            </a:r>
            <a:r>
              <a:rPr lang="en-US" dirty="0"/>
              <a:t> Data was collected and securely stored, with ethical considerations in mind. During the preparation phase, relevant columns were converted, missing values were addressed, and exploratory data analysis was conducted. Unstructured data from various sources requires alterations to make it useful for analysis, and the tools and methods required to achieve this is called data </a:t>
            </a:r>
            <a:r>
              <a:rPr lang="en-US" dirty="0">
                <a:solidFill>
                  <a:schemeClr val="bg1"/>
                </a:solidFill>
                <a:latin typeface="Times New Roman" panose="02020603050405020304" pitchFamily="18" charset="0"/>
                <a:cs typeface="Times New Roman" panose="02020603050405020304" pitchFamily="18" charset="0"/>
              </a:rPr>
              <a:t>preparation</a:t>
            </a:r>
            <a:r>
              <a:rPr lang="en-US" dirty="0"/>
              <a:t> and cleaning </a:t>
            </a:r>
            <a:r>
              <a:rPr lang="en-US" sz="1800" dirty="0">
                <a:effectLst/>
                <a:latin typeface="Times New Roman" panose="02020603050405020304" pitchFamily="18" charset="0"/>
              </a:rPr>
              <a:t>(Lin et al., 2022).</a:t>
            </a:r>
            <a:endParaRPr lang="en-US" dirty="0"/>
          </a:p>
        </p:txBody>
      </p:sp>
      <p:sp>
        <p:nvSpPr>
          <p:cNvPr id="4" name="Slide Number Placeholder 3"/>
          <p:cNvSpPr>
            <a:spLocks noGrp="1"/>
          </p:cNvSpPr>
          <p:nvPr>
            <p:ph type="sldNum" sz="quarter" idx="5"/>
          </p:nvPr>
        </p:nvSpPr>
        <p:spPr/>
        <p:txBody>
          <a:bodyPr/>
          <a:lstStyle/>
          <a:p>
            <a:fld id="{E286A99F-E0AC-45AA-8993-90B60C0CC9CA}" type="slidenum">
              <a:rPr lang="en-US" smtClean="0"/>
              <a:t>4</a:t>
            </a:fld>
            <a:endParaRPr lang="en-US"/>
          </a:p>
        </p:txBody>
      </p:sp>
    </p:spTree>
    <p:extLst>
      <p:ext uri="{BB962C8B-B14F-4D97-AF65-F5344CB8AC3E}">
        <p14:creationId xmlns:p14="http://schemas.microsoft.com/office/powerpoint/2010/main" val="927460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an exploratory data analysis was conducted. </a:t>
            </a:r>
            <a:r>
              <a:rPr lang="en-US" sz="1200" dirty="0">
                <a:effectLst/>
                <a:latin typeface="Times New Roman" panose="02020603050405020304" pitchFamily="18" charset="0"/>
              </a:rPr>
              <a:t>Exploratory data analysis (EDA) is a crucial step in research, where data is visualized, plotted, and explored without assumptions to assess its quality and guide model building, with a strong emphasis on graphical techniques for deeper insights (</a:t>
            </a:r>
            <a:r>
              <a:rPr lang="en-US" sz="1200" dirty="0" err="1">
                <a:effectLst/>
                <a:latin typeface="Times New Roman" panose="02020603050405020304" pitchFamily="18" charset="0"/>
              </a:rPr>
              <a:t>Komorowski</a:t>
            </a:r>
            <a:r>
              <a:rPr lang="en-US" sz="1200" dirty="0">
                <a:effectLst/>
                <a:latin typeface="Times New Roman" panose="02020603050405020304" pitchFamily="18" charset="0"/>
              </a:rPr>
              <a:t> et al., 2016).</a:t>
            </a:r>
            <a:r>
              <a:rPr lang="en-US" dirty="0"/>
              <a:t> The following types of analysis were completed based on the data. </a:t>
            </a:r>
          </a:p>
          <a:p>
            <a:endParaRPr lang="en-US" dirty="0"/>
          </a:p>
        </p:txBody>
      </p:sp>
      <p:sp>
        <p:nvSpPr>
          <p:cNvPr id="4" name="Slide Number Placeholder 3"/>
          <p:cNvSpPr>
            <a:spLocks noGrp="1"/>
          </p:cNvSpPr>
          <p:nvPr>
            <p:ph type="sldNum" sz="quarter" idx="5"/>
          </p:nvPr>
        </p:nvSpPr>
        <p:spPr/>
        <p:txBody>
          <a:bodyPr/>
          <a:lstStyle/>
          <a:p>
            <a:fld id="{E286A99F-E0AC-45AA-8993-90B60C0CC9CA}" type="slidenum">
              <a:rPr lang="en-US" smtClean="0"/>
              <a:t>5</a:t>
            </a:fld>
            <a:endParaRPr lang="en-US"/>
          </a:p>
        </p:txBody>
      </p:sp>
    </p:spTree>
    <p:extLst>
      <p:ext uri="{BB962C8B-B14F-4D97-AF65-F5344CB8AC3E}">
        <p14:creationId xmlns:p14="http://schemas.microsoft.com/office/powerpoint/2010/main" val="456636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boxplot is a useful tool for retaining population information by representing key aspects of the data distribution, such as percentiles, the robust minimum and maximum, variance, confidence regions, and outliers, offering a concise visual summary of scalar-valued data </a:t>
            </a:r>
            <a:r>
              <a:rPr lang="en-US" sz="1200" dirty="0">
                <a:solidFill>
                  <a:schemeClr val="bg1">
                    <a:lumMod val="75000"/>
                  </a:schemeClr>
                </a:solidFill>
                <a:latin typeface="Times New Roman" panose="02020603050405020304" pitchFamily="18" charset="0"/>
                <a:cs typeface="Times New Roman" panose="02020603050405020304" pitchFamily="18" charset="0"/>
              </a:rPr>
              <a:t>(Hong et al., 2013)</a:t>
            </a:r>
            <a:r>
              <a:rPr lang="en-US" dirty="0"/>
              <a:t>. Salary distribution across different experience levels visualized with boxplot. Visual reveals that salaries increase with experience; entry-level (EN) positions show the lowest median salaries. Executive-level (EX) positions had the highest; This suggests a strong correlation between experience and salary levels, which sounds accurate within the competitive employment environment; more experienced individuals tend to command higher pay.</a:t>
            </a:r>
          </a:p>
          <a:p>
            <a:endParaRPr lang="en-US" dirty="0"/>
          </a:p>
          <a:p>
            <a:r>
              <a:rPr lang="en-US" dirty="0"/>
              <a:t>A boxplot demonstrates that salaries increase with experience. Entry-level positions have the lowest median salaries, while executive-level positions show the highest, highlighting the strong correlation between experience and salary.</a:t>
            </a:r>
          </a:p>
        </p:txBody>
      </p:sp>
      <p:sp>
        <p:nvSpPr>
          <p:cNvPr id="4" name="Slide Number Placeholder 3"/>
          <p:cNvSpPr>
            <a:spLocks noGrp="1"/>
          </p:cNvSpPr>
          <p:nvPr>
            <p:ph type="sldNum" sz="quarter" idx="5"/>
          </p:nvPr>
        </p:nvSpPr>
        <p:spPr/>
        <p:txBody>
          <a:bodyPr/>
          <a:lstStyle/>
          <a:p>
            <a:fld id="{E286A99F-E0AC-45AA-8993-90B60C0CC9CA}" type="slidenum">
              <a:rPr lang="en-US" smtClean="0"/>
              <a:t>6</a:t>
            </a:fld>
            <a:endParaRPr lang="en-US"/>
          </a:p>
        </p:txBody>
      </p:sp>
    </p:spTree>
    <p:extLst>
      <p:ext uri="{BB962C8B-B14F-4D97-AF65-F5344CB8AC3E}">
        <p14:creationId xmlns:p14="http://schemas.microsoft.com/office/powerpoint/2010/main" val="2885453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rPr>
              <a:t>Bar plots are useful to highlight intervals or counts related to comparable measures, and are commonly used and easy </a:t>
            </a:r>
            <a:r>
              <a:rPr lang="en-US" sz="1200">
                <a:effectLst/>
                <a:latin typeface="Times New Roman" panose="02020603050405020304" pitchFamily="18" charset="0"/>
              </a:rPr>
              <a:t>to interperate </a:t>
            </a:r>
            <a:r>
              <a:rPr lang="en-US" sz="1200" dirty="0">
                <a:effectLst/>
                <a:latin typeface="Times New Roman" panose="02020603050405020304" pitchFamily="18" charset="0"/>
              </a:rPr>
              <a:t>(Paley et al., 2024).</a:t>
            </a:r>
            <a:r>
              <a:rPr lang="en-US" dirty="0"/>
              <a:t> Comparison of average salaries between U.S.-based and offshore employees illustrated through a bar plot. The bar plot indicates that U.S. salaries are significantly higher than those of offshore employees, over 50% higher. The result highlights a geographical disparity in salary expectations.</a:t>
            </a:r>
          </a:p>
          <a:p>
            <a:endParaRPr lang="en-US" dirty="0"/>
          </a:p>
          <a:p>
            <a:r>
              <a:rPr lang="en-US" dirty="0"/>
              <a:t>A bar plot compares the average salaries between U.S.-based and offshore employees, showing U.S. employees earn over 50% more on average, indicating a clear geographical disparity in salary expectations.</a:t>
            </a:r>
          </a:p>
          <a:p>
            <a:endParaRPr lang="en-US" dirty="0"/>
          </a:p>
        </p:txBody>
      </p:sp>
      <p:sp>
        <p:nvSpPr>
          <p:cNvPr id="4" name="Slide Number Placeholder 3"/>
          <p:cNvSpPr>
            <a:spLocks noGrp="1"/>
          </p:cNvSpPr>
          <p:nvPr>
            <p:ph type="sldNum" sz="quarter" idx="5"/>
          </p:nvPr>
        </p:nvSpPr>
        <p:spPr/>
        <p:txBody>
          <a:bodyPr/>
          <a:lstStyle/>
          <a:p>
            <a:fld id="{E286A99F-E0AC-45AA-8993-90B60C0CC9CA}" type="slidenum">
              <a:rPr lang="en-US" smtClean="0"/>
              <a:t>7</a:t>
            </a:fld>
            <a:endParaRPr lang="en-US"/>
          </a:p>
        </p:txBody>
      </p:sp>
    </p:spTree>
    <p:extLst>
      <p:ext uri="{BB962C8B-B14F-4D97-AF65-F5344CB8AC3E}">
        <p14:creationId xmlns:p14="http://schemas.microsoft.com/office/powerpoint/2010/main" val="3973480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rPr>
              <a:t>Correlation measures the strength of the linear relationship between two variables, expressed as a correlation coefficient (Hazra &amp; </a:t>
            </a:r>
            <a:r>
              <a:rPr lang="en-US" sz="1200" dirty="0" err="1">
                <a:effectLst/>
                <a:latin typeface="Times New Roman" panose="02020603050405020304" pitchFamily="18" charset="0"/>
              </a:rPr>
              <a:t>Gogtay</a:t>
            </a:r>
            <a:r>
              <a:rPr lang="en-US" sz="1200" dirty="0">
                <a:effectLst/>
                <a:latin typeface="Times New Roman" panose="02020603050405020304" pitchFamily="18" charset="0"/>
              </a:rPr>
              <a:t>, 2016).</a:t>
            </a:r>
            <a:r>
              <a:rPr lang="en-US" dirty="0"/>
              <a:t> Correlation plot used to examine the relationship between salary and work year. The analysis shows a weak correlation between these two variables, suggesting that factors other than work year are likely more influential in determining salary levels.</a:t>
            </a:r>
          </a:p>
          <a:p>
            <a:endParaRPr lang="en-US" dirty="0"/>
          </a:p>
          <a:p>
            <a:r>
              <a:rPr lang="en-US" dirty="0"/>
              <a:t>A correlation plot reveals a weak correlation between salary and work year, suggesting that other factors play a more significant role in determining salary levels.</a:t>
            </a:r>
          </a:p>
          <a:p>
            <a:endParaRPr lang="en-US" dirty="0"/>
          </a:p>
        </p:txBody>
      </p:sp>
      <p:sp>
        <p:nvSpPr>
          <p:cNvPr id="4" name="Slide Number Placeholder 3"/>
          <p:cNvSpPr>
            <a:spLocks noGrp="1"/>
          </p:cNvSpPr>
          <p:nvPr>
            <p:ph type="sldNum" sz="quarter" idx="5"/>
          </p:nvPr>
        </p:nvSpPr>
        <p:spPr/>
        <p:txBody>
          <a:bodyPr/>
          <a:lstStyle/>
          <a:p>
            <a:fld id="{E286A99F-E0AC-45AA-8993-90B60C0CC9CA}" type="slidenum">
              <a:rPr lang="en-US" smtClean="0"/>
              <a:t>8</a:t>
            </a:fld>
            <a:endParaRPr lang="en-US"/>
          </a:p>
        </p:txBody>
      </p:sp>
    </p:spTree>
    <p:extLst>
      <p:ext uri="{BB962C8B-B14F-4D97-AF65-F5344CB8AC3E}">
        <p14:creationId xmlns:p14="http://schemas.microsoft.com/office/powerpoint/2010/main" val="672580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Barplot</a:t>
            </a:r>
            <a:r>
              <a:rPr lang="en-US" dirty="0"/>
              <a:t> was used to analyze the relationship between the remote work ratio and salary. The results revealed that fully remote positions (100% remote) tend to have the highest salaries, suggesting that companies offering remote work opportunities may attract higher-paid talent. A </a:t>
            </a:r>
            <a:r>
              <a:rPr lang="en-US" dirty="0" err="1"/>
              <a:t>barplot</a:t>
            </a:r>
            <a:r>
              <a:rPr lang="en-US" dirty="0"/>
              <a:t> illustrates that fully remote positions tend to offer the highest salaries, indicating that companies offering remote work can attract higher-paid </a:t>
            </a:r>
            <a:r>
              <a:rPr lang="en-US"/>
              <a:t>talent.The </a:t>
            </a:r>
            <a:r>
              <a:rPr lang="en-US" dirty="0"/>
              <a:t>COVID-19 pandemic created a massive transition to remote work, and in the post-pandemic job market, many employers are continuing to use remote work to attract talent globally </a:t>
            </a:r>
            <a:r>
              <a:rPr lang="en-US" sz="1800" dirty="0">
                <a:effectLst/>
                <a:latin typeface="Times New Roman" panose="02020603050405020304" pitchFamily="18" charset="0"/>
              </a:rPr>
              <a:t>(Costin et al., 2023). </a:t>
            </a:r>
            <a:endParaRPr lang="en-US" dirty="0"/>
          </a:p>
        </p:txBody>
      </p:sp>
      <p:sp>
        <p:nvSpPr>
          <p:cNvPr id="4" name="Slide Number Placeholder 3"/>
          <p:cNvSpPr>
            <a:spLocks noGrp="1"/>
          </p:cNvSpPr>
          <p:nvPr>
            <p:ph type="sldNum" sz="quarter" idx="5"/>
          </p:nvPr>
        </p:nvSpPr>
        <p:spPr/>
        <p:txBody>
          <a:bodyPr/>
          <a:lstStyle/>
          <a:p>
            <a:fld id="{E286A99F-E0AC-45AA-8993-90B60C0CC9CA}" type="slidenum">
              <a:rPr lang="en-US" smtClean="0"/>
              <a:t>9</a:t>
            </a:fld>
            <a:endParaRPr lang="en-US"/>
          </a:p>
        </p:txBody>
      </p:sp>
    </p:spTree>
    <p:extLst>
      <p:ext uri="{BB962C8B-B14F-4D97-AF65-F5344CB8AC3E}">
        <p14:creationId xmlns:p14="http://schemas.microsoft.com/office/powerpoint/2010/main" val="3392332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distribution of salaries by company size performed through a boxplot. The result revealed that larger companies (L) tend to offer higher salaries compared to medium (M) and small (S) companies, highlighting that company size is a notable factor in salary determination.</a:t>
            </a:r>
          </a:p>
          <a:p>
            <a:endParaRPr lang="en-US" dirty="0"/>
          </a:p>
          <a:p>
            <a:r>
              <a:rPr lang="en-US" dirty="0"/>
              <a:t>A boxplot shows that larger companies offer higher salaries compared to medium and small companies. Company size proves to be an important factor in salary determination. Many large companies offer higher pay to remain competitive and sustain in competitive industries </a:t>
            </a:r>
            <a:r>
              <a:rPr lang="en-US" sz="1800" dirty="0">
                <a:effectLst/>
                <a:latin typeface="Times New Roman" panose="02020603050405020304" pitchFamily="18" charset="0"/>
              </a:rPr>
              <a:t>(Linden et al., 2023).</a:t>
            </a:r>
            <a:endParaRPr lang="en-US" dirty="0"/>
          </a:p>
        </p:txBody>
      </p:sp>
      <p:sp>
        <p:nvSpPr>
          <p:cNvPr id="4" name="Slide Number Placeholder 3"/>
          <p:cNvSpPr>
            <a:spLocks noGrp="1"/>
          </p:cNvSpPr>
          <p:nvPr>
            <p:ph type="sldNum" sz="quarter" idx="5"/>
          </p:nvPr>
        </p:nvSpPr>
        <p:spPr/>
        <p:txBody>
          <a:bodyPr/>
          <a:lstStyle/>
          <a:p>
            <a:fld id="{E286A99F-E0AC-45AA-8993-90B60C0CC9CA}" type="slidenum">
              <a:rPr lang="en-US" smtClean="0"/>
              <a:t>10</a:t>
            </a:fld>
            <a:endParaRPr lang="en-US"/>
          </a:p>
        </p:txBody>
      </p:sp>
    </p:spTree>
    <p:extLst>
      <p:ext uri="{BB962C8B-B14F-4D97-AF65-F5344CB8AC3E}">
        <p14:creationId xmlns:p14="http://schemas.microsoft.com/office/powerpoint/2010/main" val="261421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8756-C8F0-1545-05CA-5338764FA2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67F280-6B6C-C22D-B9D0-51BFFB8256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09E767-165C-89F2-AB6F-A4DDDE1C84CF}"/>
              </a:ext>
            </a:extLst>
          </p:cNvPr>
          <p:cNvSpPr>
            <a:spLocks noGrp="1"/>
          </p:cNvSpPr>
          <p:nvPr>
            <p:ph type="dt" sz="half" idx="10"/>
          </p:nvPr>
        </p:nvSpPr>
        <p:spPr/>
        <p:txBody>
          <a:bodyPr/>
          <a:lstStyle/>
          <a:p>
            <a:fld id="{4A5162B1-9A41-4B3E-AED4-D8DDF3A13E8A}" type="datetime1">
              <a:rPr lang="en-US" smtClean="0"/>
              <a:t>10/14/2024</a:t>
            </a:fld>
            <a:endParaRPr lang="en-US"/>
          </a:p>
        </p:txBody>
      </p:sp>
      <p:sp>
        <p:nvSpPr>
          <p:cNvPr id="5" name="Footer Placeholder 4">
            <a:extLst>
              <a:ext uri="{FF2B5EF4-FFF2-40B4-BE49-F238E27FC236}">
                <a16:creationId xmlns:a16="http://schemas.microsoft.com/office/drawing/2014/main" id="{E4176A23-B7F1-1902-48B6-1453A88E7478}"/>
              </a:ext>
            </a:extLst>
          </p:cNvPr>
          <p:cNvSpPr>
            <a:spLocks noGrp="1"/>
          </p:cNvSpPr>
          <p:nvPr>
            <p:ph type="ftr" sz="quarter" idx="11"/>
          </p:nvPr>
        </p:nvSpPr>
        <p:spPr/>
        <p:txBody>
          <a:bodyPr/>
          <a:lstStyle/>
          <a:p>
            <a:r>
              <a:rPr lang="en-US"/>
              <a:t>Merrimack College</a:t>
            </a:r>
          </a:p>
        </p:txBody>
      </p:sp>
      <p:sp>
        <p:nvSpPr>
          <p:cNvPr id="6" name="Slide Number Placeholder 5">
            <a:extLst>
              <a:ext uri="{FF2B5EF4-FFF2-40B4-BE49-F238E27FC236}">
                <a16:creationId xmlns:a16="http://schemas.microsoft.com/office/drawing/2014/main" id="{FFECE6C4-530C-9E93-2688-38B52FD89DFB}"/>
              </a:ext>
            </a:extLst>
          </p:cNvPr>
          <p:cNvSpPr>
            <a:spLocks noGrp="1"/>
          </p:cNvSpPr>
          <p:nvPr>
            <p:ph type="sldNum" sz="quarter" idx="12"/>
          </p:nvPr>
        </p:nvSpPr>
        <p:spPr/>
        <p:txBody>
          <a:bodyPr/>
          <a:lstStyle/>
          <a:p>
            <a:fld id="{3B89865A-306D-41A3-BFDD-D623D086CC80}" type="slidenum">
              <a:rPr lang="en-US" smtClean="0"/>
              <a:t>‹#›</a:t>
            </a:fld>
            <a:endParaRPr lang="en-US"/>
          </a:p>
        </p:txBody>
      </p:sp>
    </p:spTree>
    <p:extLst>
      <p:ext uri="{BB962C8B-B14F-4D97-AF65-F5344CB8AC3E}">
        <p14:creationId xmlns:p14="http://schemas.microsoft.com/office/powerpoint/2010/main" val="170768644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DC5E-D644-032E-346D-4444B0E2D2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80446B-DFB1-94E1-A4A0-0EA66322DD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35BF4-74B8-EDAB-9EDC-FCF9BEF20117}"/>
              </a:ext>
            </a:extLst>
          </p:cNvPr>
          <p:cNvSpPr>
            <a:spLocks noGrp="1"/>
          </p:cNvSpPr>
          <p:nvPr>
            <p:ph type="dt" sz="half" idx="10"/>
          </p:nvPr>
        </p:nvSpPr>
        <p:spPr/>
        <p:txBody>
          <a:bodyPr/>
          <a:lstStyle/>
          <a:p>
            <a:fld id="{29B54DA8-C041-40CE-AE9D-5667C307A8EB}" type="datetime1">
              <a:rPr lang="en-US" smtClean="0"/>
              <a:t>10/14/2024</a:t>
            </a:fld>
            <a:endParaRPr lang="en-US"/>
          </a:p>
        </p:txBody>
      </p:sp>
      <p:sp>
        <p:nvSpPr>
          <p:cNvPr id="5" name="Footer Placeholder 4">
            <a:extLst>
              <a:ext uri="{FF2B5EF4-FFF2-40B4-BE49-F238E27FC236}">
                <a16:creationId xmlns:a16="http://schemas.microsoft.com/office/drawing/2014/main" id="{D912FEC8-A51C-4758-98F8-7E385AFB8216}"/>
              </a:ext>
            </a:extLst>
          </p:cNvPr>
          <p:cNvSpPr>
            <a:spLocks noGrp="1"/>
          </p:cNvSpPr>
          <p:nvPr>
            <p:ph type="ftr" sz="quarter" idx="11"/>
          </p:nvPr>
        </p:nvSpPr>
        <p:spPr/>
        <p:txBody>
          <a:bodyPr/>
          <a:lstStyle/>
          <a:p>
            <a:r>
              <a:rPr lang="en-US"/>
              <a:t>Merrimack College</a:t>
            </a:r>
          </a:p>
        </p:txBody>
      </p:sp>
      <p:sp>
        <p:nvSpPr>
          <p:cNvPr id="6" name="Slide Number Placeholder 5">
            <a:extLst>
              <a:ext uri="{FF2B5EF4-FFF2-40B4-BE49-F238E27FC236}">
                <a16:creationId xmlns:a16="http://schemas.microsoft.com/office/drawing/2014/main" id="{7B717E70-97E4-F941-E43B-C54058D73460}"/>
              </a:ext>
            </a:extLst>
          </p:cNvPr>
          <p:cNvSpPr>
            <a:spLocks noGrp="1"/>
          </p:cNvSpPr>
          <p:nvPr>
            <p:ph type="sldNum" sz="quarter" idx="12"/>
          </p:nvPr>
        </p:nvSpPr>
        <p:spPr/>
        <p:txBody>
          <a:bodyPr/>
          <a:lstStyle/>
          <a:p>
            <a:fld id="{3B89865A-306D-41A3-BFDD-D623D086CC80}" type="slidenum">
              <a:rPr lang="en-US" smtClean="0"/>
              <a:t>‹#›</a:t>
            </a:fld>
            <a:endParaRPr lang="en-US"/>
          </a:p>
        </p:txBody>
      </p:sp>
    </p:spTree>
    <p:extLst>
      <p:ext uri="{BB962C8B-B14F-4D97-AF65-F5344CB8AC3E}">
        <p14:creationId xmlns:p14="http://schemas.microsoft.com/office/powerpoint/2010/main" val="2171306711"/>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5612EC-5C3C-9E57-1047-DD7A0A94CE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96887A-FD8B-7B2B-8A6B-0DC65C6103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1B6730-6A5B-FD3C-F7B4-7625E62B67AB}"/>
              </a:ext>
            </a:extLst>
          </p:cNvPr>
          <p:cNvSpPr>
            <a:spLocks noGrp="1"/>
          </p:cNvSpPr>
          <p:nvPr>
            <p:ph type="dt" sz="half" idx="10"/>
          </p:nvPr>
        </p:nvSpPr>
        <p:spPr/>
        <p:txBody>
          <a:bodyPr/>
          <a:lstStyle/>
          <a:p>
            <a:fld id="{342D9E56-1C33-4B60-B9AA-BB93FFE81CE8}" type="datetime1">
              <a:rPr lang="en-US" smtClean="0"/>
              <a:t>10/14/2024</a:t>
            </a:fld>
            <a:endParaRPr lang="en-US"/>
          </a:p>
        </p:txBody>
      </p:sp>
      <p:sp>
        <p:nvSpPr>
          <p:cNvPr id="5" name="Footer Placeholder 4">
            <a:extLst>
              <a:ext uri="{FF2B5EF4-FFF2-40B4-BE49-F238E27FC236}">
                <a16:creationId xmlns:a16="http://schemas.microsoft.com/office/drawing/2014/main" id="{B235F205-B6FB-D4D9-9BB0-EA4EC3ACD748}"/>
              </a:ext>
            </a:extLst>
          </p:cNvPr>
          <p:cNvSpPr>
            <a:spLocks noGrp="1"/>
          </p:cNvSpPr>
          <p:nvPr>
            <p:ph type="ftr" sz="quarter" idx="11"/>
          </p:nvPr>
        </p:nvSpPr>
        <p:spPr/>
        <p:txBody>
          <a:bodyPr/>
          <a:lstStyle/>
          <a:p>
            <a:r>
              <a:rPr lang="en-US"/>
              <a:t>Merrimack College</a:t>
            </a:r>
          </a:p>
        </p:txBody>
      </p:sp>
      <p:sp>
        <p:nvSpPr>
          <p:cNvPr id="6" name="Slide Number Placeholder 5">
            <a:extLst>
              <a:ext uri="{FF2B5EF4-FFF2-40B4-BE49-F238E27FC236}">
                <a16:creationId xmlns:a16="http://schemas.microsoft.com/office/drawing/2014/main" id="{4DB67358-686E-AD76-A066-92B3EC0F7C55}"/>
              </a:ext>
            </a:extLst>
          </p:cNvPr>
          <p:cNvSpPr>
            <a:spLocks noGrp="1"/>
          </p:cNvSpPr>
          <p:nvPr>
            <p:ph type="sldNum" sz="quarter" idx="12"/>
          </p:nvPr>
        </p:nvSpPr>
        <p:spPr/>
        <p:txBody>
          <a:bodyPr/>
          <a:lstStyle/>
          <a:p>
            <a:fld id="{3B89865A-306D-41A3-BFDD-D623D086CC80}" type="slidenum">
              <a:rPr lang="en-US" smtClean="0"/>
              <a:t>‹#›</a:t>
            </a:fld>
            <a:endParaRPr lang="en-US"/>
          </a:p>
        </p:txBody>
      </p:sp>
    </p:spTree>
    <p:extLst>
      <p:ext uri="{BB962C8B-B14F-4D97-AF65-F5344CB8AC3E}">
        <p14:creationId xmlns:p14="http://schemas.microsoft.com/office/powerpoint/2010/main" val="1765873933"/>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AAB7-A662-3E03-2EE4-AD817F300C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9EEA7A-C660-81E1-2737-3351788902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1DD198-C059-C914-1442-D7850A34D919}"/>
              </a:ext>
            </a:extLst>
          </p:cNvPr>
          <p:cNvSpPr>
            <a:spLocks noGrp="1"/>
          </p:cNvSpPr>
          <p:nvPr>
            <p:ph type="dt" sz="half" idx="10"/>
          </p:nvPr>
        </p:nvSpPr>
        <p:spPr/>
        <p:txBody>
          <a:bodyPr/>
          <a:lstStyle/>
          <a:p>
            <a:fld id="{DD9D5545-5F96-4FC1-8BB3-21EFE32F9D51}" type="datetime1">
              <a:rPr lang="en-US" smtClean="0"/>
              <a:t>10/14/2024</a:t>
            </a:fld>
            <a:endParaRPr lang="en-US"/>
          </a:p>
        </p:txBody>
      </p:sp>
      <p:sp>
        <p:nvSpPr>
          <p:cNvPr id="5" name="Footer Placeholder 4">
            <a:extLst>
              <a:ext uri="{FF2B5EF4-FFF2-40B4-BE49-F238E27FC236}">
                <a16:creationId xmlns:a16="http://schemas.microsoft.com/office/drawing/2014/main" id="{CBF7CC20-0590-CD58-A386-3471B1B666DF}"/>
              </a:ext>
            </a:extLst>
          </p:cNvPr>
          <p:cNvSpPr>
            <a:spLocks noGrp="1"/>
          </p:cNvSpPr>
          <p:nvPr>
            <p:ph type="ftr" sz="quarter" idx="11"/>
          </p:nvPr>
        </p:nvSpPr>
        <p:spPr/>
        <p:txBody>
          <a:bodyPr/>
          <a:lstStyle/>
          <a:p>
            <a:r>
              <a:rPr lang="en-US"/>
              <a:t>Merrimack College</a:t>
            </a:r>
          </a:p>
        </p:txBody>
      </p:sp>
      <p:sp>
        <p:nvSpPr>
          <p:cNvPr id="6" name="Slide Number Placeholder 5">
            <a:extLst>
              <a:ext uri="{FF2B5EF4-FFF2-40B4-BE49-F238E27FC236}">
                <a16:creationId xmlns:a16="http://schemas.microsoft.com/office/drawing/2014/main" id="{67B44A06-D568-1AC4-97F9-15795024D06B}"/>
              </a:ext>
            </a:extLst>
          </p:cNvPr>
          <p:cNvSpPr>
            <a:spLocks noGrp="1"/>
          </p:cNvSpPr>
          <p:nvPr>
            <p:ph type="sldNum" sz="quarter" idx="12"/>
          </p:nvPr>
        </p:nvSpPr>
        <p:spPr/>
        <p:txBody>
          <a:bodyPr/>
          <a:lstStyle/>
          <a:p>
            <a:fld id="{3B89865A-306D-41A3-BFDD-D623D086CC80}" type="slidenum">
              <a:rPr lang="en-US" smtClean="0"/>
              <a:t>‹#›</a:t>
            </a:fld>
            <a:endParaRPr lang="en-US"/>
          </a:p>
        </p:txBody>
      </p:sp>
    </p:spTree>
    <p:extLst>
      <p:ext uri="{BB962C8B-B14F-4D97-AF65-F5344CB8AC3E}">
        <p14:creationId xmlns:p14="http://schemas.microsoft.com/office/powerpoint/2010/main" val="124671659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1D84-F58E-AD07-9B66-1DF086D0A4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57D345-9111-762E-9EDA-F8C7216B0A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E216C2-9EC5-1E44-DA14-A9E62CADFC5F}"/>
              </a:ext>
            </a:extLst>
          </p:cNvPr>
          <p:cNvSpPr>
            <a:spLocks noGrp="1"/>
          </p:cNvSpPr>
          <p:nvPr>
            <p:ph type="dt" sz="half" idx="10"/>
          </p:nvPr>
        </p:nvSpPr>
        <p:spPr/>
        <p:txBody>
          <a:bodyPr/>
          <a:lstStyle/>
          <a:p>
            <a:fld id="{CB34B317-5521-44AD-851A-2DA37284A113}" type="datetime1">
              <a:rPr lang="en-US" smtClean="0"/>
              <a:t>10/14/2024</a:t>
            </a:fld>
            <a:endParaRPr lang="en-US"/>
          </a:p>
        </p:txBody>
      </p:sp>
      <p:sp>
        <p:nvSpPr>
          <p:cNvPr id="5" name="Footer Placeholder 4">
            <a:extLst>
              <a:ext uri="{FF2B5EF4-FFF2-40B4-BE49-F238E27FC236}">
                <a16:creationId xmlns:a16="http://schemas.microsoft.com/office/drawing/2014/main" id="{8847BBAB-D2F5-BD6C-69C7-A8F981A7ED6F}"/>
              </a:ext>
            </a:extLst>
          </p:cNvPr>
          <p:cNvSpPr>
            <a:spLocks noGrp="1"/>
          </p:cNvSpPr>
          <p:nvPr>
            <p:ph type="ftr" sz="quarter" idx="11"/>
          </p:nvPr>
        </p:nvSpPr>
        <p:spPr/>
        <p:txBody>
          <a:bodyPr/>
          <a:lstStyle/>
          <a:p>
            <a:r>
              <a:rPr lang="en-US"/>
              <a:t>Merrimack College</a:t>
            </a:r>
          </a:p>
        </p:txBody>
      </p:sp>
      <p:sp>
        <p:nvSpPr>
          <p:cNvPr id="6" name="Slide Number Placeholder 5">
            <a:extLst>
              <a:ext uri="{FF2B5EF4-FFF2-40B4-BE49-F238E27FC236}">
                <a16:creationId xmlns:a16="http://schemas.microsoft.com/office/drawing/2014/main" id="{AB02DB04-8DBD-9827-C1CE-9C8C7FE4AD21}"/>
              </a:ext>
            </a:extLst>
          </p:cNvPr>
          <p:cNvSpPr>
            <a:spLocks noGrp="1"/>
          </p:cNvSpPr>
          <p:nvPr>
            <p:ph type="sldNum" sz="quarter" idx="12"/>
          </p:nvPr>
        </p:nvSpPr>
        <p:spPr/>
        <p:txBody>
          <a:bodyPr/>
          <a:lstStyle/>
          <a:p>
            <a:fld id="{3B89865A-306D-41A3-BFDD-D623D086CC80}" type="slidenum">
              <a:rPr lang="en-US" smtClean="0"/>
              <a:t>‹#›</a:t>
            </a:fld>
            <a:endParaRPr lang="en-US"/>
          </a:p>
        </p:txBody>
      </p:sp>
    </p:spTree>
    <p:extLst>
      <p:ext uri="{BB962C8B-B14F-4D97-AF65-F5344CB8AC3E}">
        <p14:creationId xmlns:p14="http://schemas.microsoft.com/office/powerpoint/2010/main" val="207424647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AC96A-6F59-B790-ED7E-BBB27E5F71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262FD2-FC0A-C165-E5AA-5EE80DB661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80C8D3-2D8C-29DC-834F-A12C902524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DCC741-A84E-AFAC-0A4A-A92F77A87E4C}"/>
              </a:ext>
            </a:extLst>
          </p:cNvPr>
          <p:cNvSpPr>
            <a:spLocks noGrp="1"/>
          </p:cNvSpPr>
          <p:nvPr>
            <p:ph type="dt" sz="half" idx="10"/>
          </p:nvPr>
        </p:nvSpPr>
        <p:spPr/>
        <p:txBody>
          <a:bodyPr/>
          <a:lstStyle/>
          <a:p>
            <a:fld id="{8BA5471E-5456-418F-A37E-6D238DA2CB86}" type="datetime1">
              <a:rPr lang="en-US" smtClean="0"/>
              <a:t>10/14/2024</a:t>
            </a:fld>
            <a:endParaRPr lang="en-US"/>
          </a:p>
        </p:txBody>
      </p:sp>
      <p:sp>
        <p:nvSpPr>
          <p:cNvPr id="6" name="Footer Placeholder 5">
            <a:extLst>
              <a:ext uri="{FF2B5EF4-FFF2-40B4-BE49-F238E27FC236}">
                <a16:creationId xmlns:a16="http://schemas.microsoft.com/office/drawing/2014/main" id="{38BC4C02-A8FB-DA0D-1B2F-248B4D689518}"/>
              </a:ext>
            </a:extLst>
          </p:cNvPr>
          <p:cNvSpPr>
            <a:spLocks noGrp="1"/>
          </p:cNvSpPr>
          <p:nvPr>
            <p:ph type="ftr" sz="quarter" idx="11"/>
          </p:nvPr>
        </p:nvSpPr>
        <p:spPr/>
        <p:txBody>
          <a:bodyPr/>
          <a:lstStyle/>
          <a:p>
            <a:r>
              <a:rPr lang="en-US"/>
              <a:t>Merrimack College</a:t>
            </a:r>
          </a:p>
        </p:txBody>
      </p:sp>
      <p:sp>
        <p:nvSpPr>
          <p:cNvPr id="7" name="Slide Number Placeholder 6">
            <a:extLst>
              <a:ext uri="{FF2B5EF4-FFF2-40B4-BE49-F238E27FC236}">
                <a16:creationId xmlns:a16="http://schemas.microsoft.com/office/drawing/2014/main" id="{702A4C05-AEA9-A7FB-0BA5-9985F06A4B07}"/>
              </a:ext>
            </a:extLst>
          </p:cNvPr>
          <p:cNvSpPr>
            <a:spLocks noGrp="1"/>
          </p:cNvSpPr>
          <p:nvPr>
            <p:ph type="sldNum" sz="quarter" idx="12"/>
          </p:nvPr>
        </p:nvSpPr>
        <p:spPr/>
        <p:txBody>
          <a:bodyPr/>
          <a:lstStyle/>
          <a:p>
            <a:fld id="{3B89865A-306D-41A3-BFDD-D623D086CC80}" type="slidenum">
              <a:rPr lang="en-US" smtClean="0"/>
              <a:t>‹#›</a:t>
            </a:fld>
            <a:endParaRPr lang="en-US"/>
          </a:p>
        </p:txBody>
      </p:sp>
    </p:spTree>
    <p:extLst>
      <p:ext uri="{BB962C8B-B14F-4D97-AF65-F5344CB8AC3E}">
        <p14:creationId xmlns:p14="http://schemas.microsoft.com/office/powerpoint/2010/main" val="3148627757"/>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94C1A-4312-18FD-DCFD-BB9943EF94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7D530D-0BB3-18D9-7175-128BAB3788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0FEB88-3576-A575-ADA8-B6C2A186DA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8A89E3-900F-D769-659B-3D00E0C906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2D8109-D13D-EE3E-BCA6-6F97C6B028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B39B55-5E67-1ECF-1521-EC811F651DBB}"/>
              </a:ext>
            </a:extLst>
          </p:cNvPr>
          <p:cNvSpPr>
            <a:spLocks noGrp="1"/>
          </p:cNvSpPr>
          <p:nvPr>
            <p:ph type="dt" sz="half" idx="10"/>
          </p:nvPr>
        </p:nvSpPr>
        <p:spPr/>
        <p:txBody>
          <a:bodyPr/>
          <a:lstStyle/>
          <a:p>
            <a:fld id="{12BE4E9A-C3DE-475C-957A-0235DAC958ED}" type="datetime1">
              <a:rPr lang="en-US" smtClean="0"/>
              <a:t>10/14/2024</a:t>
            </a:fld>
            <a:endParaRPr lang="en-US"/>
          </a:p>
        </p:txBody>
      </p:sp>
      <p:sp>
        <p:nvSpPr>
          <p:cNvPr id="8" name="Footer Placeholder 7">
            <a:extLst>
              <a:ext uri="{FF2B5EF4-FFF2-40B4-BE49-F238E27FC236}">
                <a16:creationId xmlns:a16="http://schemas.microsoft.com/office/drawing/2014/main" id="{55E868E4-605C-DCBA-75B1-076C9133BA01}"/>
              </a:ext>
            </a:extLst>
          </p:cNvPr>
          <p:cNvSpPr>
            <a:spLocks noGrp="1"/>
          </p:cNvSpPr>
          <p:nvPr>
            <p:ph type="ftr" sz="quarter" idx="11"/>
          </p:nvPr>
        </p:nvSpPr>
        <p:spPr/>
        <p:txBody>
          <a:bodyPr/>
          <a:lstStyle/>
          <a:p>
            <a:r>
              <a:rPr lang="en-US"/>
              <a:t>Merrimack College</a:t>
            </a:r>
          </a:p>
        </p:txBody>
      </p:sp>
      <p:sp>
        <p:nvSpPr>
          <p:cNvPr id="9" name="Slide Number Placeholder 8">
            <a:extLst>
              <a:ext uri="{FF2B5EF4-FFF2-40B4-BE49-F238E27FC236}">
                <a16:creationId xmlns:a16="http://schemas.microsoft.com/office/drawing/2014/main" id="{4B3CF82F-CF74-7C44-83AA-BB86EB3BA1D3}"/>
              </a:ext>
            </a:extLst>
          </p:cNvPr>
          <p:cNvSpPr>
            <a:spLocks noGrp="1"/>
          </p:cNvSpPr>
          <p:nvPr>
            <p:ph type="sldNum" sz="quarter" idx="12"/>
          </p:nvPr>
        </p:nvSpPr>
        <p:spPr/>
        <p:txBody>
          <a:bodyPr/>
          <a:lstStyle/>
          <a:p>
            <a:fld id="{3B89865A-306D-41A3-BFDD-D623D086CC80}" type="slidenum">
              <a:rPr lang="en-US" smtClean="0"/>
              <a:t>‹#›</a:t>
            </a:fld>
            <a:endParaRPr lang="en-US"/>
          </a:p>
        </p:txBody>
      </p:sp>
    </p:spTree>
    <p:extLst>
      <p:ext uri="{BB962C8B-B14F-4D97-AF65-F5344CB8AC3E}">
        <p14:creationId xmlns:p14="http://schemas.microsoft.com/office/powerpoint/2010/main" val="230924550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7545-EFC6-94C1-C4A9-EDE72A2E00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D04D63-1DB4-A052-C959-42E465F5B6C4}"/>
              </a:ext>
            </a:extLst>
          </p:cNvPr>
          <p:cNvSpPr>
            <a:spLocks noGrp="1"/>
          </p:cNvSpPr>
          <p:nvPr>
            <p:ph type="dt" sz="half" idx="10"/>
          </p:nvPr>
        </p:nvSpPr>
        <p:spPr/>
        <p:txBody>
          <a:bodyPr/>
          <a:lstStyle/>
          <a:p>
            <a:fld id="{DE1F6734-99E4-4C7D-BB3D-F1CDA21609F6}" type="datetime1">
              <a:rPr lang="en-US" smtClean="0"/>
              <a:t>10/14/2024</a:t>
            </a:fld>
            <a:endParaRPr lang="en-US"/>
          </a:p>
        </p:txBody>
      </p:sp>
      <p:sp>
        <p:nvSpPr>
          <p:cNvPr id="4" name="Footer Placeholder 3">
            <a:extLst>
              <a:ext uri="{FF2B5EF4-FFF2-40B4-BE49-F238E27FC236}">
                <a16:creationId xmlns:a16="http://schemas.microsoft.com/office/drawing/2014/main" id="{0B66BB0B-4F6B-E895-4A63-3B0D7DDF4A9B}"/>
              </a:ext>
            </a:extLst>
          </p:cNvPr>
          <p:cNvSpPr>
            <a:spLocks noGrp="1"/>
          </p:cNvSpPr>
          <p:nvPr>
            <p:ph type="ftr" sz="quarter" idx="11"/>
          </p:nvPr>
        </p:nvSpPr>
        <p:spPr/>
        <p:txBody>
          <a:bodyPr/>
          <a:lstStyle/>
          <a:p>
            <a:r>
              <a:rPr lang="en-US"/>
              <a:t>Merrimack College</a:t>
            </a:r>
          </a:p>
        </p:txBody>
      </p:sp>
      <p:sp>
        <p:nvSpPr>
          <p:cNvPr id="5" name="Slide Number Placeholder 4">
            <a:extLst>
              <a:ext uri="{FF2B5EF4-FFF2-40B4-BE49-F238E27FC236}">
                <a16:creationId xmlns:a16="http://schemas.microsoft.com/office/drawing/2014/main" id="{0E52B3EA-DB35-4507-A03D-917FBD3D97AD}"/>
              </a:ext>
            </a:extLst>
          </p:cNvPr>
          <p:cNvSpPr>
            <a:spLocks noGrp="1"/>
          </p:cNvSpPr>
          <p:nvPr>
            <p:ph type="sldNum" sz="quarter" idx="12"/>
          </p:nvPr>
        </p:nvSpPr>
        <p:spPr/>
        <p:txBody>
          <a:bodyPr/>
          <a:lstStyle/>
          <a:p>
            <a:fld id="{3B89865A-306D-41A3-BFDD-D623D086CC80}" type="slidenum">
              <a:rPr lang="en-US" smtClean="0"/>
              <a:t>‹#›</a:t>
            </a:fld>
            <a:endParaRPr lang="en-US"/>
          </a:p>
        </p:txBody>
      </p:sp>
    </p:spTree>
    <p:extLst>
      <p:ext uri="{BB962C8B-B14F-4D97-AF65-F5344CB8AC3E}">
        <p14:creationId xmlns:p14="http://schemas.microsoft.com/office/powerpoint/2010/main" val="117696583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249539-2449-CC06-13BE-53E2FB7A10F0}"/>
              </a:ext>
            </a:extLst>
          </p:cNvPr>
          <p:cNvSpPr>
            <a:spLocks noGrp="1"/>
          </p:cNvSpPr>
          <p:nvPr>
            <p:ph type="dt" sz="half" idx="10"/>
          </p:nvPr>
        </p:nvSpPr>
        <p:spPr/>
        <p:txBody>
          <a:bodyPr/>
          <a:lstStyle/>
          <a:p>
            <a:fld id="{69EB9823-0382-4431-803E-F19342C756D4}" type="datetime1">
              <a:rPr lang="en-US" smtClean="0"/>
              <a:t>10/14/2024</a:t>
            </a:fld>
            <a:endParaRPr lang="en-US"/>
          </a:p>
        </p:txBody>
      </p:sp>
      <p:sp>
        <p:nvSpPr>
          <p:cNvPr id="3" name="Footer Placeholder 2">
            <a:extLst>
              <a:ext uri="{FF2B5EF4-FFF2-40B4-BE49-F238E27FC236}">
                <a16:creationId xmlns:a16="http://schemas.microsoft.com/office/drawing/2014/main" id="{FCDB2EF1-1F37-B14D-11CC-98601C651FCE}"/>
              </a:ext>
            </a:extLst>
          </p:cNvPr>
          <p:cNvSpPr>
            <a:spLocks noGrp="1"/>
          </p:cNvSpPr>
          <p:nvPr>
            <p:ph type="ftr" sz="quarter" idx="11"/>
          </p:nvPr>
        </p:nvSpPr>
        <p:spPr/>
        <p:txBody>
          <a:bodyPr/>
          <a:lstStyle/>
          <a:p>
            <a:r>
              <a:rPr lang="en-US"/>
              <a:t>Merrimack College</a:t>
            </a:r>
          </a:p>
        </p:txBody>
      </p:sp>
      <p:sp>
        <p:nvSpPr>
          <p:cNvPr id="4" name="Slide Number Placeholder 3">
            <a:extLst>
              <a:ext uri="{FF2B5EF4-FFF2-40B4-BE49-F238E27FC236}">
                <a16:creationId xmlns:a16="http://schemas.microsoft.com/office/drawing/2014/main" id="{6B88799A-5D74-DE5F-FB28-BB57BAF2626F}"/>
              </a:ext>
            </a:extLst>
          </p:cNvPr>
          <p:cNvSpPr>
            <a:spLocks noGrp="1"/>
          </p:cNvSpPr>
          <p:nvPr>
            <p:ph type="sldNum" sz="quarter" idx="12"/>
          </p:nvPr>
        </p:nvSpPr>
        <p:spPr/>
        <p:txBody>
          <a:bodyPr/>
          <a:lstStyle/>
          <a:p>
            <a:fld id="{3B89865A-306D-41A3-BFDD-D623D086CC80}" type="slidenum">
              <a:rPr lang="en-US" smtClean="0"/>
              <a:t>‹#›</a:t>
            </a:fld>
            <a:endParaRPr lang="en-US"/>
          </a:p>
        </p:txBody>
      </p:sp>
    </p:spTree>
    <p:extLst>
      <p:ext uri="{BB962C8B-B14F-4D97-AF65-F5344CB8AC3E}">
        <p14:creationId xmlns:p14="http://schemas.microsoft.com/office/powerpoint/2010/main" val="278913104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B3754-98FB-2BE4-1D2E-7830C3DE1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F07556-64E0-299F-096C-C760358BBE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F14CA8-3FB5-04B7-244C-482AF4992D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DD6E4F-4725-1EFC-0ED6-5FDA9BC00C12}"/>
              </a:ext>
            </a:extLst>
          </p:cNvPr>
          <p:cNvSpPr>
            <a:spLocks noGrp="1"/>
          </p:cNvSpPr>
          <p:nvPr>
            <p:ph type="dt" sz="half" idx="10"/>
          </p:nvPr>
        </p:nvSpPr>
        <p:spPr/>
        <p:txBody>
          <a:bodyPr/>
          <a:lstStyle/>
          <a:p>
            <a:fld id="{53CCAD18-DC72-4317-8692-E8C5AB04F1B3}" type="datetime1">
              <a:rPr lang="en-US" smtClean="0"/>
              <a:t>10/14/2024</a:t>
            </a:fld>
            <a:endParaRPr lang="en-US"/>
          </a:p>
        </p:txBody>
      </p:sp>
      <p:sp>
        <p:nvSpPr>
          <p:cNvPr id="6" name="Footer Placeholder 5">
            <a:extLst>
              <a:ext uri="{FF2B5EF4-FFF2-40B4-BE49-F238E27FC236}">
                <a16:creationId xmlns:a16="http://schemas.microsoft.com/office/drawing/2014/main" id="{9234627F-F7E0-FF84-B86D-E9B0974E25CC}"/>
              </a:ext>
            </a:extLst>
          </p:cNvPr>
          <p:cNvSpPr>
            <a:spLocks noGrp="1"/>
          </p:cNvSpPr>
          <p:nvPr>
            <p:ph type="ftr" sz="quarter" idx="11"/>
          </p:nvPr>
        </p:nvSpPr>
        <p:spPr/>
        <p:txBody>
          <a:bodyPr/>
          <a:lstStyle/>
          <a:p>
            <a:r>
              <a:rPr lang="en-US"/>
              <a:t>Merrimack College</a:t>
            </a:r>
          </a:p>
        </p:txBody>
      </p:sp>
      <p:sp>
        <p:nvSpPr>
          <p:cNvPr id="7" name="Slide Number Placeholder 6">
            <a:extLst>
              <a:ext uri="{FF2B5EF4-FFF2-40B4-BE49-F238E27FC236}">
                <a16:creationId xmlns:a16="http://schemas.microsoft.com/office/drawing/2014/main" id="{FB67523F-7CF5-C0B4-FA75-278DC25E230F}"/>
              </a:ext>
            </a:extLst>
          </p:cNvPr>
          <p:cNvSpPr>
            <a:spLocks noGrp="1"/>
          </p:cNvSpPr>
          <p:nvPr>
            <p:ph type="sldNum" sz="quarter" idx="12"/>
          </p:nvPr>
        </p:nvSpPr>
        <p:spPr/>
        <p:txBody>
          <a:bodyPr/>
          <a:lstStyle/>
          <a:p>
            <a:fld id="{3B89865A-306D-41A3-BFDD-D623D086CC80}" type="slidenum">
              <a:rPr lang="en-US" smtClean="0"/>
              <a:t>‹#›</a:t>
            </a:fld>
            <a:endParaRPr lang="en-US"/>
          </a:p>
        </p:txBody>
      </p:sp>
    </p:spTree>
    <p:extLst>
      <p:ext uri="{BB962C8B-B14F-4D97-AF65-F5344CB8AC3E}">
        <p14:creationId xmlns:p14="http://schemas.microsoft.com/office/powerpoint/2010/main" val="23649742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8CAA4-72AA-49AB-AB92-BB6E5FC4F7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5A6378-677A-E3F8-B693-205DE565C0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28832A-0200-1CFD-3668-7F0027FFCE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CBA398-B978-1A79-F15E-2FC1269273C2}"/>
              </a:ext>
            </a:extLst>
          </p:cNvPr>
          <p:cNvSpPr>
            <a:spLocks noGrp="1"/>
          </p:cNvSpPr>
          <p:nvPr>
            <p:ph type="dt" sz="half" idx="10"/>
          </p:nvPr>
        </p:nvSpPr>
        <p:spPr/>
        <p:txBody>
          <a:bodyPr/>
          <a:lstStyle/>
          <a:p>
            <a:fld id="{59CC9888-2623-4DFC-86CB-19975D7D2E89}" type="datetime1">
              <a:rPr lang="en-US" smtClean="0"/>
              <a:t>10/14/2024</a:t>
            </a:fld>
            <a:endParaRPr lang="en-US"/>
          </a:p>
        </p:txBody>
      </p:sp>
      <p:sp>
        <p:nvSpPr>
          <p:cNvPr id="6" name="Footer Placeholder 5">
            <a:extLst>
              <a:ext uri="{FF2B5EF4-FFF2-40B4-BE49-F238E27FC236}">
                <a16:creationId xmlns:a16="http://schemas.microsoft.com/office/drawing/2014/main" id="{CDD83683-E6D8-6C40-6C31-4173DFAEA815}"/>
              </a:ext>
            </a:extLst>
          </p:cNvPr>
          <p:cNvSpPr>
            <a:spLocks noGrp="1"/>
          </p:cNvSpPr>
          <p:nvPr>
            <p:ph type="ftr" sz="quarter" idx="11"/>
          </p:nvPr>
        </p:nvSpPr>
        <p:spPr/>
        <p:txBody>
          <a:bodyPr/>
          <a:lstStyle/>
          <a:p>
            <a:r>
              <a:rPr lang="en-US"/>
              <a:t>Merrimack College</a:t>
            </a:r>
          </a:p>
        </p:txBody>
      </p:sp>
      <p:sp>
        <p:nvSpPr>
          <p:cNvPr id="7" name="Slide Number Placeholder 6">
            <a:extLst>
              <a:ext uri="{FF2B5EF4-FFF2-40B4-BE49-F238E27FC236}">
                <a16:creationId xmlns:a16="http://schemas.microsoft.com/office/drawing/2014/main" id="{0ED124CA-80E8-AB5F-9F98-D8A3D12854EC}"/>
              </a:ext>
            </a:extLst>
          </p:cNvPr>
          <p:cNvSpPr>
            <a:spLocks noGrp="1"/>
          </p:cNvSpPr>
          <p:nvPr>
            <p:ph type="sldNum" sz="quarter" idx="12"/>
          </p:nvPr>
        </p:nvSpPr>
        <p:spPr/>
        <p:txBody>
          <a:bodyPr/>
          <a:lstStyle/>
          <a:p>
            <a:fld id="{3B89865A-306D-41A3-BFDD-D623D086CC80}" type="slidenum">
              <a:rPr lang="en-US" smtClean="0"/>
              <a:t>‹#›</a:t>
            </a:fld>
            <a:endParaRPr lang="en-US"/>
          </a:p>
        </p:txBody>
      </p:sp>
    </p:spTree>
    <p:extLst>
      <p:ext uri="{BB962C8B-B14F-4D97-AF65-F5344CB8AC3E}">
        <p14:creationId xmlns:p14="http://schemas.microsoft.com/office/powerpoint/2010/main" val="61180757"/>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0D9F40-B9A0-6D0B-2688-02B1B815E4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C2A5D8-00B9-9457-7D4C-1E7592EA62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1A6C8-289F-F8CA-4F66-16B7508117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F6FADA-1EC8-47B1-9CE7-415DB9F65555}" type="datetime1">
              <a:rPr lang="en-US" smtClean="0"/>
              <a:t>10/14/2024</a:t>
            </a:fld>
            <a:endParaRPr lang="en-US"/>
          </a:p>
        </p:txBody>
      </p:sp>
      <p:sp>
        <p:nvSpPr>
          <p:cNvPr id="5" name="Footer Placeholder 4">
            <a:extLst>
              <a:ext uri="{FF2B5EF4-FFF2-40B4-BE49-F238E27FC236}">
                <a16:creationId xmlns:a16="http://schemas.microsoft.com/office/drawing/2014/main" id="{6B3858EC-03A9-2A53-382E-5A3836E9B9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Merrimack College</a:t>
            </a:r>
          </a:p>
        </p:txBody>
      </p:sp>
      <p:sp>
        <p:nvSpPr>
          <p:cNvPr id="6" name="Slide Number Placeholder 5">
            <a:extLst>
              <a:ext uri="{FF2B5EF4-FFF2-40B4-BE49-F238E27FC236}">
                <a16:creationId xmlns:a16="http://schemas.microsoft.com/office/drawing/2014/main" id="{0EA97B8B-6E2A-7A3A-A973-2521AB9644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89865A-306D-41A3-BFDD-D623D086CC80}" type="slidenum">
              <a:rPr lang="en-US" smtClean="0"/>
              <a:t>‹#›</a:t>
            </a:fld>
            <a:endParaRPr lang="en-US"/>
          </a:p>
        </p:txBody>
      </p:sp>
    </p:spTree>
    <p:extLst>
      <p:ext uri="{BB962C8B-B14F-4D97-AF65-F5344CB8AC3E}">
        <p14:creationId xmlns:p14="http://schemas.microsoft.com/office/powerpoint/2010/main" val="1546284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6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8ED7F2-0326-A806-8601-5E531ED4BE8A}"/>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Video Recording</a:t>
            </a:r>
          </a:p>
        </p:txBody>
      </p:sp>
      <p:pic>
        <p:nvPicPr>
          <p:cNvPr id="6" name="Module 05_Project 01_DSE 5002 R and Python Programming">
            <a:hlinkClick r:id="" action="ppaction://media"/>
            <a:extLst>
              <a:ext uri="{FF2B5EF4-FFF2-40B4-BE49-F238E27FC236}">
                <a16:creationId xmlns:a16="http://schemas.microsoft.com/office/drawing/2014/main" id="{8DE4A53A-958F-B26B-DFE5-162E70DAFD4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07933" y="1362993"/>
            <a:ext cx="7347537" cy="4132989"/>
          </a:xfrm>
          <a:prstGeom prst="rect">
            <a:avLst/>
          </a:prstGeom>
        </p:spPr>
      </p:pic>
      <p:sp>
        <p:nvSpPr>
          <p:cNvPr id="4" name="Footer Placeholder 3">
            <a:extLst>
              <a:ext uri="{FF2B5EF4-FFF2-40B4-BE49-F238E27FC236}">
                <a16:creationId xmlns:a16="http://schemas.microsoft.com/office/drawing/2014/main" id="{F3E4615C-EC5F-BB76-2CB6-534CC83DD7D4}"/>
              </a:ext>
            </a:extLst>
          </p:cNvPr>
          <p:cNvSpPr>
            <a:spLocks noGrp="1"/>
          </p:cNvSpPr>
          <p:nvPr>
            <p:ph type="ftr" sz="quarter" idx="11"/>
          </p:nvPr>
        </p:nvSpPr>
        <p:spPr>
          <a:xfrm>
            <a:off x="838200" y="6356350"/>
            <a:ext cx="5960951" cy="365125"/>
          </a:xfrm>
          <a:noFill/>
        </p:spPr>
        <p:txBody>
          <a:bodyPr vert="horz" lIns="91440" tIns="45720" rIns="91440" bIns="45720" rtlCol="0" anchor="ctr">
            <a:normAutofit/>
          </a:bodyPr>
          <a:lstStyle/>
          <a:p>
            <a:pPr algn="l">
              <a:spcAft>
                <a:spcPts val="600"/>
              </a:spcAft>
            </a:pPr>
            <a:r>
              <a:rPr lang="en-US" kern="1200">
                <a:solidFill>
                  <a:schemeClr val="tx1">
                    <a:tint val="75000"/>
                  </a:schemeClr>
                </a:solidFill>
                <a:latin typeface="+mn-lt"/>
                <a:ea typeface="+mn-ea"/>
                <a:cs typeface="+mn-cs"/>
              </a:rPr>
              <a:t>Merrimack College</a:t>
            </a:r>
          </a:p>
        </p:txBody>
      </p:sp>
      <p:sp>
        <p:nvSpPr>
          <p:cNvPr id="5" name="Slide Number Placeholder 4">
            <a:extLst>
              <a:ext uri="{FF2B5EF4-FFF2-40B4-BE49-F238E27FC236}">
                <a16:creationId xmlns:a16="http://schemas.microsoft.com/office/drawing/2014/main" id="{167C4A7C-9971-D9D2-E56F-1DB637192ACC}"/>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3B89865A-306D-41A3-BFDD-D623D086CC80}" type="slidenum">
              <a:rPr lang="en-US" smtClean="0"/>
              <a:pPr algn="l">
                <a:spcAft>
                  <a:spcPts val="600"/>
                </a:spcAft>
              </a:pPr>
              <a:t>1</a:t>
            </a:fld>
            <a:endParaRPr lang="en-US"/>
          </a:p>
        </p:txBody>
      </p:sp>
    </p:spTree>
    <p:extLst>
      <p:ext uri="{BB962C8B-B14F-4D97-AF65-F5344CB8AC3E}">
        <p14:creationId xmlns:p14="http://schemas.microsoft.com/office/powerpoint/2010/main" val="4248038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02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alpha val="7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EB77B0-6C63-EB21-E461-728230A8E397}"/>
              </a:ext>
            </a:extLst>
          </p:cNvPr>
          <p:cNvSpPr/>
          <p:nvPr/>
        </p:nvSpPr>
        <p:spPr>
          <a:xfrm>
            <a:off x="51062" y="136525"/>
            <a:ext cx="11237069" cy="914400"/>
          </a:xfrm>
          <a:prstGeom prst="rect">
            <a:avLst/>
          </a:prstGeom>
          <a:solidFill>
            <a:schemeClr val="bg2">
              <a:lumMod val="25000"/>
            </a:schemeClr>
          </a:solidFill>
          <a:ln>
            <a:noFill/>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2" name="Title 1">
            <a:extLst>
              <a:ext uri="{FF2B5EF4-FFF2-40B4-BE49-F238E27FC236}">
                <a16:creationId xmlns:a16="http://schemas.microsoft.com/office/drawing/2014/main" id="{446E197B-AA42-C221-E99C-6C937E1BA0E6}"/>
              </a:ext>
            </a:extLst>
          </p:cNvPr>
          <p:cNvSpPr>
            <a:spLocks noGrp="1"/>
          </p:cNvSpPr>
          <p:nvPr>
            <p:ph type="title"/>
          </p:nvPr>
        </p:nvSpPr>
        <p:spPr>
          <a:xfrm>
            <a:off x="51062" y="136525"/>
            <a:ext cx="11129128" cy="914400"/>
          </a:xfrm>
        </p:spPr>
        <p:txBody>
          <a:bodyPr/>
          <a:lstStyle/>
          <a:p>
            <a:r>
              <a:rPr lang="en-US" dirty="0">
                <a:solidFill>
                  <a:schemeClr val="bg1"/>
                </a:solidFill>
                <a:latin typeface="Times New Roman" panose="02020603050405020304" pitchFamily="18" charset="0"/>
                <a:cs typeface="Times New Roman" panose="02020603050405020304" pitchFamily="18" charset="0"/>
              </a:rPr>
              <a:t>Salary Distribution by Company Size</a:t>
            </a:r>
          </a:p>
        </p:txBody>
      </p:sp>
      <p:sp>
        <p:nvSpPr>
          <p:cNvPr id="3" name="Content Placeholder 2">
            <a:extLst>
              <a:ext uri="{FF2B5EF4-FFF2-40B4-BE49-F238E27FC236}">
                <a16:creationId xmlns:a16="http://schemas.microsoft.com/office/drawing/2014/main" id="{359D592B-5126-BB4A-F016-6326352CEBC9}"/>
              </a:ext>
            </a:extLst>
          </p:cNvPr>
          <p:cNvSpPr>
            <a:spLocks noGrp="1"/>
          </p:cNvSpPr>
          <p:nvPr>
            <p:ph idx="1"/>
          </p:nvPr>
        </p:nvSpPr>
        <p:spPr>
          <a:xfrm>
            <a:off x="351692" y="1244338"/>
            <a:ext cx="4951828" cy="4781369"/>
          </a:xfrm>
        </p:spPr>
        <p:txBody>
          <a:bodyPr>
            <a:normAutofit/>
          </a:bodyPr>
          <a:lstStyle/>
          <a:p>
            <a:r>
              <a:rPr lang="en-US" sz="2000" i="1" dirty="0">
                <a:solidFill>
                  <a:schemeClr val="bg1"/>
                </a:solidFill>
                <a:latin typeface="Times New Roman" panose="02020603050405020304" pitchFamily="18" charset="0"/>
                <a:cs typeface="Times New Roman" panose="02020603050405020304" pitchFamily="18" charset="0"/>
              </a:rPr>
              <a:t>Exploratory Data Analysis Type: Boxplot</a:t>
            </a:r>
            <a:endParaRPr lang="en-US" sz="2000" dirty="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Takeaways</a:t>
            </a:r>
          </a:p>
          <a:p>
            <a:pPr lvl="1"/>
            <a:r>
              <a:rPr lang="en-US" sz="2000" dirty="0">
                <a:solidFill>
                  <a:schemeClr val="bg1"/>
                </a:solidFill>
                <a:latin typeface="Times New Roman" panose="02020603050405020304" pitchFamily="18" charset="0"/>
                <a:cs typeface="Times New Roman" panose="02020603050405020304" pitchFamily="18" charset="0"/>
              </a:rPr>
              <a:t>Larger companies (L) offer higher salaries compared to medium (M) and small (S) companies</a:t>
            </a:r>
          </a:p>
          <a:p>
            <a:pPr lvl="1"/>
            <a:r>
              <a:rPr lang="en-US" sz="2000" dirty="0">
                <a:solidFill>
                  <a:schemeClr val="bg1"/>
                </a:solidFill>
                <a:latin typeface="Times New Roman" panose="02020603050405020304" pitchFamily="18" charset="0"/>
                <a:cs typeface="Times New Roman" panose="02020603050405020304" pitchFamily="18" charset="0"/>
              </a:rPr>
              <a:t>Company size is a significant factor in salary determination</a:t>
            </a:r>
          </a:p>
        </p:txBody>
      </p:sp>
      <p:sp>
        <p:nvSpPr>
          <p:cNvPr id="4" name="Footer Placeholder 3">
            <a:extLst>
              <a:ext uri="{FF2B5EF4-FFF2-40B4-BE49-F238E27FC236}">
                <a16:creationId xmlns:a16="http://schemas.microsoft.com/office/drawing/2014/main" id="{4858A20D-DC79-DD3C-21F7-3A54DEA8BE91}"/>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Merrimack College</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9ACA42F-B52B-DA62-6C95-0A1E3440D1F4}"/>
              </a:ext>
            </a:extLst>
          </p:cNvPr>
          <p:cNvSpPr>
            <a:spLocks noGrp="1"/>
          </p:cNvSpPr>
          <p:nvPr>
            <p:ph type="sldNum" sz="quarter" idx="12"/>
          </p:nvPr>
        </p:nvSpPr>
        <p:spPr/>
        <p:txBody>
          <a:bodyPr/>
          <a:lstStyle/>
          <a:p>
            <a:fld id="{3B89865A-306D-41A3-BFDD-D623D086CC80}" type="slidenum">
              <a:rPr lang="en-US" smtClean="0">
                <a:latin typeface="Times New Roman" panose="02020603050405020304" pitchFamily="18" charset="0"/>
                <a:cs typeface="Times New Roman" panose="02020603050405020304" pitchFamily="18" charset="0"/>
              </a:rPr>
              <a:t>10</a:t>
            </a:fld>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18136E7-A53A-58F0-CFFB-277598499284}"/>
              </a:ext>
            </a:extLst>
          </p:cNvPr>
          <p:cNvSpPr txBox="1"/>
          <p:nvPr/>
        </p:nvSpPr>
        <p:spPr>
          <a:xfrm>
            <a:off x="8879" y="6211669"/>
            <a:ext cx="1900527" cy="646331"/>
          </a:xfrm>
          <a:prstGeom prst="rect">
            <a:avLst/>
          </a:prstGeom>
          <a:solidFill>
            <a:schemeClr val="tx1">
              <a:lumMod val="75000"/>
              <a:lumOff val="25000"/>
            </a:schemeClr>
          </a:solidFill>
          <a:ln>
            <a:solidFill>
              <a:schemeClr val="bg1">
                <a:lumMod val="50000"/>
              </a:schemeClr>
            </a:solidFill>
          </a:ln>
        </p:spPr>
        <p:style>
          <a:lnRef idx="0">
            <a:schemeClr val="dk1"/>
          </a:lnRef>
          <a:fillRef idx="3">
            <a:schemeClr val="dk1"/>
          </a:fillRef>
          <a:effectRef idx="3">
            <a:schemeClr val="dk1"/>
          </a:effectRef>
          <a:fontRef idx="minor">
            <a:schemeClr val="lt1"/>
          </a:fontRef>
        </p:style>
        <p:txBody>
          <a:bodyPr wrap="square" rtlCol="0">
            <a:spAutoFit/>
          </a:bodyPr>
          <a:lstStyle/>
          <a:p>
            <a:r>
              <a:rPr lang="en-US" sz="1200" dirty="0">
                <a:solidFill>
                  <a:schemeClr val="bg1">
                    <a:lumMod val="75000"/>
                  </a:schemeClr>
                </a:solidFill>
                <a:latin typeface="Times New Roman" panose="02020603050405020304" pitchFamily="18" charset="0"/>
                <a:cs typeface="Times New Roman" panose="02020603050405020304" pitchFamily="18" charset="0"/>
              </a:rPr>
              <a:t>Reference(s):</a:t>
            </a:r>
          </a:p>
          <a:p>
            <a:r>
              <a:rPr lang="en-US" sz="1200" dirty="0">
                <a:solidFill>
                  <a:schemeClr val="bg1">
                    <a:lumMod val="75000"/>
                  </a:schemeClr>
                </a:solidFill>
                <a:latin typeface="Times New Roman" panose="02020603050405020304" pitchFamily="18" charset="0"/>
                <a:cs typeface="Times New Roman" panose="02020603050405020304" pitchFamily="18" charset="0"/>
              </a:rPr>
              <a:t>(Linden et al., 2023)</a:t>
            </a:r>
          </a:p>
          <a:p>
            <a:endParaRPr lang="en-US" sz="1200" dirty="0">
              <a:solidFill>
                <a:schemeClr val="bg1">
                  <a:lumMod val="75000"/>
                </a:schemeClr>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0390BC5F-6D4E-4EC1-3EEB-5D1D0508001F}"/>
              </a:ext>
            </a:extLst>
          </p:cNvPr>
          <p:cNvCxnSpPr>
            <a:cxnSpLocks/>
          </p:cNvCxnSpPr>
          <p:nvPr/>
        </p:nvCxnSpPr>
        <p:spPr>
          <a:xfrm>
            <a:off x="838200" y="6168456"/>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Module-05_Project-01_R-and-Python_-Razzano_files/figure-pptx/unnamed-chunk-1-5.png">
            <a:extLst>
              <a:ext uri="{FF2B5EF4-FFF2-40B4-BE49-F238E27FC236}">
                <a16:creationId xmlns:a16="http://schemas.microsoft.com/office/drawing/2014/main" id="{03BAEA16-7524-2E6E-2B96-3A1307A93459}"/>
              </a:ext>
            </a:extLst>
          </p:cNvPr>
          <p:cNvPicPr>
            <a:picLocks noGrp="1" noChangeAspect="1"/>
          </p:cNvPicPr>
          <p:nvPr/>
        </p:nvPicPr>
        <p:blipFill>
          <a:blip r:embed="rId3"/>
          <a:stretch>
            <a:fillRect/>
          </a:stretch>
        </p:blipFill>
        <p:spPr bwMode="auto">
          <a:xfrm>
            <a:off x="6182731" y="1564990"/>
            <a:ext cx="5105400" cy="40894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8391458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alpha val="7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EB77B0-6C63-EB21-E461-728230A8E397}"/>
              </a:ext>
            </a:extLst>
          </p:cNvPr>
          <p:cNvSpPr/>
          <p:nvPr/>
        </p:nvSpPr>
        <p:spPr>
          <a:xfrm>
            <a:off x="51062" y="136525"/>
            <a:ext cx="11237069" cy="914400"/>
          </a:xfrm>
          <a:prstGeom prst="rect">
            <a:avLst/>
          </a:prstGeom>
          <a:solidFill>
            <a:schemeClr val="bg2">
              <a:lumMod val="25000"/>
            </a:schemeClr>
          </a:solidFill>
          <a:ln>
            <a:noFill/>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2" name="Title 1">
            <a:extLst>
              <a:ext uri="{FF2B5EF4-FFF2-40B4-BE49-F238E27FC236}">
                <a16:creationId xmlns:a16="http://schemas.microsoft.com/office/drawing/2014/main" id="{446E197B-AA42-C221-E99C-6C937E1BA0E6}"/>
              </a:ext>
            </a:extLst>
          </p:cNvPr>
          <p:cNvSpPr>
            <a:spLocks noGrp="1"/>
          </p:cNvSpPr>
          <p:nvPr>
            <p:ph type="title"/>
          </p:nvPr>
        </p:nvSpPr>
        <p:spPr>
          <a:xfrm>
            <a:off x="51062" y="136525"/>
            <a:ext cx="11129128" cy="914400"/>
          </a:xfrm>
        </p:spPr>
        <p:txBody>
          <a:bodyPr/>
          <a:lstStyle/>
          <a:p>
            <a:r>
              <a:rPr lang="en-US" dirty="0">
                <a:solidFill>
                  <a:schemeClr val="bg1"/>
                </a:solidFill>
                <a:latin typeface="Times New Roman" panose="02020603050405020304" pitchFamily="18" charset="0"/>
                <a:cs typeface="Times New Roman" panose="02020603050405020304" pitchFamily="18" charset="0"/>
              </a:rPr>
              <a:t>Salary Variation by Job Title</a:t>
            </a:r>
          </a:p>
        </p:txBody>
      </p:sp>
      <p:sp>
        <p:nvSpPr>
          <p:cNvPr id="3" name="Content Placeholder 2">
            <a:extLst>
              <a:ext uri="{FF2B5EF4-FFF2-40B4-BE49-F238E27FC236}">
                <a16:creationId xmlns:a16="http://schemas.microsoft.com/office/drawing/2014/main" id="{359D592B-5126-BB4A-F016-6326352CEBC9}"/>
              </a:ext>
            </a:extLst>
          </p:cNvPr>
          <p:cNvSpPr>
            <a:spLocks noGrp="1"/>
          </p:cNvSpPr>
          <p:nvPr>
            <p:ph idx="1"/>
          </p:nvPr>
        </p:nvSpPr>
        <p:spPr>
          <a:xfrm>
            <a:off x="295422" y="1244338"/>
            <a:ext cx="5458264" cy="4781369"/>
          </a:xfrm>
        </p:spPr>
        <p:txBody>
          <a:bodyPr>
            <a:normAutofit/>
          </a:bodyPr>
          <a:lstStyle/>
          <a:p>
            <a:r>
              <a:rPr lang="en-US" sz="2000" i="1" dirty="0">
                <a:solidFill>
                  <a:schemeClr val="bg1"/>
                </a:solidFill>
                <a:latin typeface="Times New Roman" panose="02020603050405020304" pitchFamily="18" charset="0"/>
                <a:cs typeface="Times New Roman" panose="02020603050405020304" pitchFamily="18" charset="0"/>
              </a:rPr>
              <a:t>Exploratory Data Analysis Type: Bar plot (flipped coordinates for readability)</a:t>
            </a:r>
            <a:endParaRPr lang="en-US" sz="2000" dirty="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Takeaways</a:t>
            </a:r>
          </a:p>
          <a:p>
            <a:pPr lvl="1"/>
            <a:r>
              <a:rPr lang="en-US" sz="2000" dirty="0">
                <a:solidFill>
                  <a:schemeClr val="bg1"/>
                </a:solidFill>
                <a:latin typeface="Times New Roman" panose="02020603050405020304" pitchFamily="18" charset="0"/>
                <a:cs typeface="Times New Roman" panose="02020603050405020304" pitchFamily="18" charset="0"/>
              </a:rPr>
              <a:t>Significant salary differences across job titles</a:t>
            </a:r>
          </a:p>
          <a:p>
            <a:pPr lvl="1"/>
            <a:r>
              <a:rPr lang="en-US" sz="2000" dirty="0">
                <a:solidFill>
                  <a:schemeClr val="bg1"/>
                </a:solidFill>
                <a:latin typeface="Times New Roman" panose="02020603050405020304" pitchFamily="18" charset="0"/>
                <a:cs typeface="Times New Roman" panose="02020603050405020304" pitchFamily="18" charset="0"/>
              </a:rPr>
              <a:t>Roles such as Principal Data Scientist and Director of Data Science command the highest salaries</a:t>
            </a:r>
          </a:p>
          <a:p>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858A20D-DC79-DD3C-21F7-3A54DEA8BE91}"/>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Merrimack College</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9ACA42F-B52B-DA62-6C95-0A1E3440D1F4}"/>
              </a:ext>
            </a:extLst>
          </p:cNvPr>
          <p:cNvSpPr>
            <a:spLocks noGrp="1"/>
          </p:cNvSpPr>
          <p:nvPr>
            <p:ph type="sldNum" sz="quarter" idx="12"/>
          </p:nvPr>
        </p:nvSpPr>
        <p:spPr/>
        <p:txBody>
          <a:bodyPr/>
          <a:lstStyle/>
          <a:p>
            <a:fld id="{3B89865A-306D-41A3-BFDD-D623D086CC80}" type="slidenum">
              <a:rPr lang="en-US" smtClean="0">
                <a:latin typeface="Times New Roman" panose="02020603050405020304" pitchFamily="18" charset="0"/>
                <a:cs typeface="Times New Roman" panose="02020603050405020304" pitchFamily="18" charset="0"/>
              </a:rPr>
              <a:t>11</a:t>
            </a:fld>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18136E7-A53A-58F0-CFFB-277598499284}"/>
              </a:ext>
            </a:extLst>
          </p:cNvPr>
          <p:cNvSpPr txBox="1"/>
          <p:nvPr/>
        </p:nvSpPr>
        <p:spPr>
          <a:xfrm>
            <a:off x="8879" y="6211669"/>
            <a:ext cx="1900527" cy="646331"/>
          </a:xfrm>
          <a:prstGeom prst="rect">
            <a:avLst/>
          </a:prstGeom>
          <a:solidFill>
            <a:schemeClr val="tx1">
              <a:lumMod val="75000"/>
              <a:lumOff val="25000"/>
            </a:schemeClr>
          </a:solidFill>
          <a:ln>
            <a:solidFill>
              <a:schemeClr val="bg1">
                <a:lumMod val="50000"/>
              </a:schemeClr>
            </a:solidFill>
          </a:ln>
        </p:spPr>
        <p:style>
          <a:lnRef idx="0">
            <a:schemeClr val="dk1"/>
          </a:lnRef>
          <a:fillRef idx="3">
            <a:schemeClr val="dk1"/>
          </a:fillRef>
          <a:effectRef idx="3">
            <a:schemeClr val="dk1"/>
          </a:effectRef>
          <a:fontRef idx="minor">
            <a:schemeClr val="lt1"/>
          </a:fontRef>
        </p:style>
        <p:txBody>
          <a:bodyPr wrap="square" rtlCol="0">
            <a:spAutoFit/>
          </a:bodyPr>
          <a:lstStyle/>
          <a:p>
            <a:r>
              <a:rPr lang="en-US" sz="1200" dirty="0">
                <a:solidFill>
                  <a:schemeClr val="bg1">
                    <a:lumMod val="75000"/>
                  </a:schemeClr>
                </a:solidFill>
                <a:latin typeface="Times New Roman" panose="02020603050405020304" pitchFamily="18" charset="0"/>
                <a:cs typeface="Times New Roman" panose="02020603050405020304" pitchFamily="18" charset="0"/>
              </a:rPr>
              <a:t>Reference(s):</a:t>
            </a:r>
          </a:p>
          <a:p>
            <a:r>
              <a:rPr lang="en-US" sz="1200" dirty="0">
                <a:solidFill>
                  <a:schemeClr val="bg1">
                    <a:lumMod val="75000"/>
                  </a:schemeClr>
                </a:solidFill>
                <a:latin typeface="Times New Roman" panose="02020603050405020304" pitchFamily="18" charset="0"/>
                <a:cs typeface="Times New Roman" panose="02020603050405020304" pitchFamily="18" charset="0"/>
              </a:rPr>
              <a:t>(Kim et al., 2020)</a:t>
            </a:r>
          </a:p>
          <a:p>
            <a:endParaRPr lang="en-US" sz="1200" dirty="0">
              <a:solidFill>
                <a:schemeClr val="bg1">
                  <a:lumMod val="75000"/>
                </a:schemeClr>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0390BC5F-6D4E-4EC1-3EEB-5D1D0508001F}"/>
              </a:ext>
            </a:extLst>
          </p:cNvPr>
          <p:cNvCxnSpPr>
            <a:cxnSpLocks/>
          </p:cNvCxnSpPr>
          <p:nvPr/>
        </p:nvCxnSpPr>
        <p:spPr>
          <a:xfrm>
            <a:off x="838200" y="6168456"/>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Module-05_Project-01_R-and-Python_-Razzano_files/figure-pptx/unnamed-chunk-1-6.png">
            <a:extLst>
              <a:ext uri="{FF2B5EF4-FFF2-40B4-BE49-F238E27FC236}">
                <a16:creationId xmlns:a16="http://schemas.microsoft.com/office/drawing/2014/main" id="{39898859-5515-45A1-7A41-A5365E5B10BF}"/>
              </a:ext>
            </a:extLst>
          </p:cNvPr>
          <p:cNvPicPr>
            <a:picLocks noGrp="1" noChangeAspect="1"/>
          </p:cNvPicPr>
          <p:nvPr/>
        </p:nvPicPr>
        <p:blipFill>
          <a:blip r:embed="rId3"/>
          <a:stretch>
            <a:fillRect/>
          </a:stretch>
        </p:blipFill>
        <p:spPr bwMode="auto">
          <a:xfrm>
            <a:off x="6636434" y="1590322"/>
            <a:ext cx="5105400" cy="40894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92622612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7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EB77B0-6C63-EB21-E461-728230A8E397}"/>
              </a:ext>
            </a:extLst>
          </p:cNvPr>
          <p:cNvSpPr/>
          <p:nvPr/>
        </p:nvSpPr>
        <p:spPr>
          <a:xfrm>
            <a:off x="51062" y="136525"/>
            <a:ext cx="11237069" cy="914400"/>
          </a:xfrm>
          <a:prstGeom prst="rect">
            <a:avLst/>
          </a:prstGeom>
          <a:solidFill>
            <a:schemeClr val="bg2">
              <a:lumMod val="25000"/>
            </a:schemeClr>
          </a:solidFill>
          <a:ln>
            <a:noFill/>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2" name="Title 1">
            <a:extLst>
              <a:ext uri="{FF2B5EF4-FFF2-40B4-BE49-F238E27FC236}">
                <a16:creationId xmlns:a16="http://schemas.microsoft.com/office/drawing/2014/main" id="{446E197B-AA42-C221-E99C-6C937E1BA0E6}"/>
              </a:ext>
            </a:extLst>
          </p:cNvPr>
          <p:cNvSpPr>
            <a:spLocks noGrp="1"/>
          </p:cNvSpPr>
          <p:nvPr>
            <p:ph type="title"/>
          </p:nvPr>
        </p:nvSpPr>
        <p:spPr>
          <a:xfrm>
            <a:off x="51062" y="136525"/>
            <a:ext cx="11129128" cy="914400"/>
          </a:xfrm>
        </p:spPr>
        <p:txBody>
          <a:bodyPr/>
          <a:lstStyle/>
          <a:p>
            <a:r>
              <a:rPr lang="en-US" dirty="0">
                <a:solidFill>
                  <a:schemeClr val="bg1"/>
                </a:solidFill>
                <a:latin typeface="Times New Roman" panose="02020603050405020304" pitchFamily="18" charset="0"/>
                <a:cs typeface="Times New Roman" panose="02020603050405020304" pitchFamily="18" charset="0"/>
              </a:rPr>
              <a:t>K-Means Clustering Analysis</a:t>
            </a:r>
          </a:p>
        </p:txBody>
      </p:sp>
      <p:sp>
        <p:nvSpPr>
          <p:cNvPr id="3" name="Content Placeholder 2">
            <a:extLst>
              <a:ext uri="{FF2B5EF4-FFF2-40B4-BE49-F238E27FC236}">
                <a16:creationId xmlns:a16="http://schemas.microsoft.com/office/drawing/2014/main" id="{359D592B-5126-BB4A-F016-6326352CEBC9}"/>
              </a:ext>
            </a:extLst>
          </p:cNvPr>
          <p:cNvSpPr>
            <a:spLocks noGrp="1"/>
          </p:cNvSpPr>
          <p:nvPr>
            <p:ph idx="1"/>
          </p:nvPr>
        </p:nvSpPr>
        <p:spPr>
          <a:xfrm>
            <a:off x="838200" y="1244338"/>
            <a:ext cx="4847492" cy="4781369"/>
          </a:xfrm>
        </p:spPr>
        <p:txBody>
          <a:bodyPr>
            <a:normAutofit/>
          </a:bodyPr>
          <a:lstStyle/>
          <a:p>
            <a:r>
              <a:rPr lang="en-US" sz="2000" i="1" dirty="0">
                <a:solidFill>
                  <a:schemeClr val="bg1"/>
                </a:solidFill>
                <a:latin typeface="Times New Roman" panose="02020603050405020304" pitchFamily="18" charset="0"/>
                <a:cs typeface="Times New Roman" panose="02020603050405020304" pitchFamily="18" charset="0"/>
              </a:rPr>
              <a:t>Exploratory Data Analysis Type: Clustering</a:t>
            </a:r>
            <a:endParaRPr lang="en-US" sz="2000" dirty="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Takeaways</a:t>
            </a:r>
          </a:p>
          <a:p>
            <a:pPr lvl="1"/>
            <a:r>
              <a:rPr lang="en-US" sz="2000" dirty="0">
                <a:solidFill>
                  <a:schemeClr val="bg1"/>
                </a:solidFill>
                <a:latin typeface="Times New Roman" panose="02020603050405020304" pitchFamily="18" charset="0"/>
                <a:cs typeface="Times New Roman" panose="02020603050405020304" pitchFamily="18" charset="0"/>
              </a:rPr>
              <a:t>Reveals 3 clusters based on salaries in natural groupings</a:t>
            </a:r>
          </a:p>
          <a:p>
            <a:pPr lvl="1"/>
            <a:r>
              <a:rPr lang="en-US" sz="2000" dirty="0">
                <a:solidFill>
                  <a:schemeClr val="bg1"/>
                </a:solidFill>
                <a:latin typeface="Times New Roman" panose="02020603050405020304" pitchFamily="18" charset="0"/>
                <a:cs typeface="Times New Roman" panose="02020603050405020304" pitchFamily="18" charset="0"/>
              </a:rPr>
              <a:t>Effective for implementing salary strategy or evaluation</a:t>
            </a:r>
          </a:p>
        </p:txBody>
      </p:sp>
      <p:sp>
        <p:nvSpPr>
          <p:cNvPr id="4" name="Footer Placeholder 3">
            <a:extLst>
              <a:ext uri="{FF2B5EF4-FFF2-40B4-BE49-F238E27FC236}">
                <a16:creationId xmlns:a16="http://schemas.microsoft.com/office/drawing/2014/main" id="{4858A20D-DC79-DD3C-21F7-3A54DEA8BE91}"/>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Merrimack College</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9ACA42F-B52B-DA62-6C95-0A1E3440D1F4}"/>
              </a:ext>
            </a:extLst>
          </p:cNvPr>
          <p:cNvSpPr>
            <a:spLocks noGrp="1"/>
          </p:cNvSpPr>
          <p:nvPr>
            <p:ph type="sldNum" sz="quarter" idx="12"/>
          </p:nvPr>
        </p:nvSpPr>
        <p:spPr/>
        <p:txBody>
          <a:bodyPr/>
          <a:lstStyle/>
          <a:p>
            <a:fld id="{3B89865A-306D-41A3-BFDD-D623D086CC80}" type="slidenum">
              <a:rPr lang="en-US" smtClean="0">
                <a:latin typeface="Times New Roman" panose="02020603050405020304" pitchFamily="18" charset="0"/>
                <a:cs typeface="Times New Roman" panose="02020603050405020304" pitchFamily="18" charset="0"/>
              </a:rPr>
              <a:t>12</a:t>
            </a:fld>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18136E7-A53A-58F0-CFFB-277598499284}"/>
              </a:ext>
            </a:extLst>
          </p:cNvPr>
          <p:cNvSpPr txBox="1"/>
          <p:nvPr/>
        </p:nvSpPr>
        <p:spPr>
          <a:xfrm>
            <a:off x="8879" y="6211669"/>
            <a:ext cx="1900527" cy="646331"/>
          </a:xfrm>
          <a:prstGeom prst="rect">
            <a:avLst/>
          </a:prstGeom>
          <a:solidFill>
            <a:schemeClr val="tx1">
              <a:lumMod val="75000"/>
              <a:lumOff val="25000"/>
            </a:schemeClr>
          </a:solidFill>
          <a:ln>
            <a:solidFill>
              <a:schemeClr val="bg1">
                <a:lumMod val="50000"/>
              </a:schemeClr>
            </a:solidFill>
          </a:ln>
        </p:spPr>
        <p:style>
          <a:lnRef idx="0">
            <a:schemeClr val="dk1"/>
          </a:lnRef>
          <a:fillRef idx="3">
            <a:schemeClr val="dk1"/>
          </a:fillRef>
          <a:effectRef idx="3">
            <a:schemeClr val="dk1"/>
          </a:effectRef>
          <a:fontRef idx="minor">
            <a:schemeClr val="lt1"/>
          </a:fontRef>
        </p:style>
        <p:txBody>
          <a:bodyPr wrap="square" rtlCol="0">
            <a:spAutoFit/>
          </a:bodyPr>
          <a:lstStyle/>
          <a:p>
            <a:r>
              <a:rPr lang="en-US" sz="1200" dirty="0">
                <a:solidFill>
                  <a:schemeClr val="bg1">
                    <a:lumMod val="75000"/>
                  </a:schemeClr>
                </a:solidFill>
                <a:latin typeface="Times New Roman" panose="02020603050405020304" pitchFamily="18" charset="0"/>
                <a:cs typeface="Times New Roman" panose="02020603050405020304" pitchFamily="18" charset="0"/>
              </a:rPr>
              <a:t>Reference(s):</a:t>
            </a:r>
          </a:p>
          <a:p>
            <a:r>
              <a:rPr lang="en-US" sz="1200" dirty="0">
                <a:solidFill>
                  <a:schemeClr val="bg1">
                    <a:lumMod val="75000"/>
                  </a:schemeClr>
                </a:solidFill>
                <a:latin typeface="Times New Roman" panose="02020603050405020304" pitchFamily="18" charset="0"/>
                <a:cs typeface="Times New Roman" panose="02020603050405020304" pitchFamily="18" charset="0"/>
              </a:rPr>
              <a:t>(Chen &amp; Witten, 2023)</a:t>
            </a:r>
          </a:p>
          <a:p>
            <a:endParaRPr lang="en-US" sz="1200" dirty="0">
              <a:solidFill>
                <a:schemeClr val="bg1">
                  <a:lumMod val="75000"/>
                </a:schemeClr>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0390BC5F-6D4E-4EC1-3EEB-5D1D0508001F}"/>
              </a:ext>
            </a:extLst>
          </p:cNvPr>
          <p:cNvCxnSpPr>
            <a:cxnSpLocks/>
          </p:cNvCxnSpPr>
          <p:nvPr/>
        </p:nvCxnSpPr>
        <p:spPr>
          <a:xfrm>
            <a:off x="838200" y="6168456"/>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Module-05_Project-01_R-and-Python_-Razzano_files/figure-pptx/unnamed-chunk-1-13.png">
            <a:extLst>
              <a:ext uri="{FF2B5EF4-FFF2-40B4-BE49-F238E27FC236}">
                <a16:creationId xmlns:a16="http://schemas.microsoft.com/office/drawing/2014/main" id="{6F9E3B31-E8D4-8EEA-8691-08D34FEF80E2}"/>
              </a:ext>
            </a:extLst>
          </p:cNvPr>
          <p:cNvPicPr>
            <a:picLocks noGrp="1" noChangeAspect="1"/>
          </p:cNvPicPr>
          <p:nvPr/>
        </p:nvPicPr>
        <p:blipFill>
          <a:blip r:embed="rId3"/>
          <a:stretch>
            <a:fillRect/>
          </a:stretch>
        </p:blipFill>
        <p:spPr bwMode="auto">
          <a:xfrm>
            <a:off x="6506310" y="1590322"/>
            <a:ext cx="5105400" cy="40894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3791239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7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EB77B0-6C63-EB21-E461-728230A8E397}"/>
              </a:ext>
            </a:extLst>
          </p:cNvPr>
          <p:cNvSpPr/>
          <p:nvPr/>
        </p:nvSpPr>
        <p:spPr>
          <a:xfrm>
            <a:off x="51062" y="136525"/>
            <a:ext cx="11237069" cy="914400"/>
          </a:xfrm>
          <a:prstGeom prst="rect">
            <a:avLst/>
          </a:prstGeom>
          <a:solidFill>
            <a:schemeClr val="bg2">
              <a:lumMod val="25000"/>
            </a:schemeClr>
          </a:solidFill>
          <a:ln>
            <a:noFill/>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2" name="Title 1">
            <a:extLst>
              <a:ext uri="{FF2B5EF4-FFF2-40B4-BE49-F238E27FC236}">
                <a16:creationId xmlns:a16="http://schemas.microsoft.com/office/drawing/2014/main" id="{446E197B-AA42-C221-E99C-6C937E1BA0E6}"/>
              </a:ext>
            </a:extLst>
          </p:cNvPr>
          <p:cNvSpPr>
            <a:spLocks noGrp="1"/>
          </p:cNvSpPr>
          <p:nvPr>
            <p:ph type="title"/>
          </p:nvPr>
        </p:nvSpPr>
        <p:spPr>
          <a:xfrm>
            <a:off x="51062" y="136525"/>
            <a:ext cx="11129128" cy="914400"/>
          </a:xfrm>
        </p:spPr>
        <p:txBody>
          <a:bodyPr/>
          <a:lstStyle/>
          <a:p>
            <a:r>
              <a:rPr lang="en-US" dirty="0">
                <a:solidFill>
                  <a:schemeClr val="bg1"/>
                </a:solidFill>
                <a:latin typeface="Times New Roman" panose="02020603050405020304" pitchFamily="18" charset="0"/>
                <a:cs typeface="Times New Roman" panose="02020603050405020304" pitchFamily="18" charset="0"/>
              </a:rPr>
              <a:t>Hypothesis Testing</a:t>
            </a:r>
          </a:p>
        </p:txBody>
      </p:sp>
      <p:sp>
        <p:nvSpPr>
          <p:cNvPr id="3" name="Content Placeholder 2">
            <a:extLst>
              <a:ext uri="{FF2B5EF4-FFF2-40B4-BE49-F238E27FC236}">
                <a16:creationId xmlns:a16="http://schemas.microsoft.com/office/drawing/2014/main" id="{359D592B-5126-BB4A-F016-6326352CEBC9}"/>
              </a:ext>
            </a:extLst>
          </p:cNvPr>
          <p:cNvSpPr>
            <a:spLocks noGrp="1"/>
          </p:cNvSpPr>
          <p:nvPr>
            <p:ph idx="1"/>
          </p:nvPr>
        </p:nvSpPr>
        <p:spPr>
          <a:xfrm>
            <a:off x="357826" y="1219006"/>
            <a:ext cx="5386482" cy="4781369"/>
          </a:xfrm>
        </p:spPr>
        <p:txBody>
          <a:bodyPr>
            <a:normAutofit/>
          </a:bodyPr>
          <a:lstStyle/>
          <a:p>
            <a:r>
              <a:rPr lang="en-US" sz="2000" i="1" dirty="0">
                <a:solidFill>
                  <a:schemeClr val="bg1"/>
                </a:solidFill>
                <a:latin typeface="Times New Roman" panose="02020603050405020304" pitchFamily="18" charset="0"/>
                <a:cs typeface="Times New Roman" panose="02020603050405020304" pitchFamily="18" charset="0"/>
              </a:rPr>
              <a:t>Exploratory Data Analysis Type: Hypothesis Testing, T-Test</a:t>
            </a:r>
            <a:endParaRPr lang="en-US" sz="2000" dirty="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Takeaways</a:t>
            </a:r>
          </a:p>
          <a:p>
            <a:pPr lvl="1"/>
            <a:r>
              <a:rPr lang="en-US" sz="2000" dirty="0">
                <a:solidFill>
                  <a:schemeClr val="bg1"/>
                </a:solidFill>
                <a:latin typeface="Times New Roman" panose="02020603050405020304" pitchFamily="18" charset="0"/>
                <a:cs typeface="Times New Roman" panose="02020603050405020304" pitchFamily="18" charset="0"/>
              </a:rPr>
              <a:t>U.S. employees have higher average salaries than offshore</a:t>
            </a:r>
          </a:p>
          <a:p>
            <a:pPr lvl="1"/>
            <a:r>
              <a:rPr lang="en-US" sz="2000" dirty="0">
                <a:solidFill>
                  <a:schemeClr val="bg1"/>
                </a:solidFill>
                <a:latin typeface="Times New Roman" panose="02020603050405020304" pitchFamily="18" charset="0"/>
                <a:cs typeface="Times New Roman" panose="02020603050405020304" pitchFamily="18" charset="0"/>
              </a:rPr>
              <a:t>T-Statistic: 16.685, indicating a large difference</a:t>
            </a:r>
          </a:p>
          <a:p>
            <a:pPr lvl="1"/>
            <a:r>
              <a:rPr lang="en-US" sz="2000" dirty="0">
                <a:solidFill>
                  <a:schemeClr val="bg1"/>
                </a:solidFill>
                <a:latin typeface="Times New Roman" panose="02020603050405020304" pitchFamily="18" charset="0"/>
                <a:cs typeface="Times New Roman" panose="02020603050405020304" pitchFamily="18" charset="0"/>
              </a:rPr>
              <a:t>P-Value: Less than 2.2e-16, confirming statistical significance</a:t>
            </a:r>
          </a:p>
          <a:p>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858A20D-DC79-DD3C-21F7-3A54DEA8BE91}"/>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Merrimack College</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9ACA42F-B52B-DA62-6C95-0A1E3440D1F4}"/>
              </a:ext>
            </a:extLst>
          </p:cNvPr>
          <p:cNvSpPr>
            <a:spLocks noGrp="1"/>
          </p:cNvSpPr>
          <p:nvPr>
            <p:ph type="sldNum" sz="quarter" idx="12"/>
          </p:nvPr>
        </p:nvSpPr>
        <p:spPr/>
        <p:txBody>
          <a:bodyPr/>
          <a:lstStyle/>
          <a:p>
            <a:fld id="{3B89865A-306D-41A3-BFDD-D623D086CC80}" type="slidenum">
              <a:rPr lang="en-US" smtClean="0">
                <a:latin typeface="Times New Roman" panose="02020603050405020304" pitchFamily="18" charset="0"/>
                <a:cs typeface="Times New Roman" panose="02020603050405020304" pitchFamily="18" charset="0"/>
              </a:rPr>
              <a:t>13</a:t>
            </a:fld>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18136E7-A53A-58F0-CFFB-277598499284}"/>
              </a:ext>
            </a:extLst>
          </p:cNvPr>
          <p:cNvSpPr txBox="1"/>
          <p:nvPr/>
        </p:nvSpPr>
        <p:spPr>
          <a:xfrm>
            <a:off x="8879" y="6211669"/>
            <a:ext cx="1900527" cy="646331"/>
          </a:xfrm>
          <a:prstGeom prst="rect">
            <a:avLst/>
          </a:prstGeom>
          <a:solidFill>
            <a:schemeClr val="tx1">
              <a:lumMod val="75000"/>
              <a:lumOff val="25000"/>
            </a:schemeClr>
          </a:solidFill>
          <a:ln>
            <a:solidFill>
              <a:schemeClr val="bg1">
                <a:lumMod val="50000"/>
              </a:schemeClr>
            </a:solidFill>
          </a:ln>
        </p:spPr>
        <p:style>
          <a:lnRef idx="0">
            <a:schemeClr val="dk1"/>
          </a:lnRef>
          <a:fillRef idx="3">
            <a:schemeClr val="dk1"/>
          </a:fillRef>
          <a:effectRef idx="3">
            <a:schemeClr val="dk1"/>
          </a:effectRef>
          <a:fontRef idx="minor">
            <a:schemeClr val="lt1"/>
          </a:fontRef>
        </p:style>
        <p:txBody>
          <a:bodyPr wrap="square" rtlCol="0">
            <a:spAutoFit/>
          </a:bodyPr>
          <a:lstStyle/>
          <a:p>
            <a:r>
              <a:rPr lang="en-US" sz="1200" dirty="0">
                <a:solidFill>
                  <a:schemeClr val="bg1">
                    <a:lumMod val="75000"/>
                  </a:schemeClr>
                </a:solidFill>
                <a:latin typeface="Times New Roman" panose="02020603050405020304" pitchFamily="18" charset="0"/>
                <a:cs typeface="Times New Roman" panose="02020603050405020304" pitchFamily="18" charset="0"/>
              </a:rPr>
              <a:t>Reference(s):</a:t>
            </a:r>
          </a:p>
          <a:p>
            <a:r>
              <a:rPr lang="en-US" sz="1200" dirty="0">
                <a:solidFill>
                  <a:schemeClr val="bg1">
                    <a:lumMod val="75000"/>
                  </a:schemeClr>
                </a:solidFill>
                <a:latin typeface="Times New Roman" panose="02020603050405020304" pitchFamily="18" charset="0"/>
                <a:cs typeface="Times New Roman" panose="02020603050405020304" pitchFamily="18" charset="0"/>
              </a:rPr>
              <a:t>(Mishra et al., 2019)</a:t>
            </a:r>
          </a:p>
          <a:p>
            <a:endParaRPr lang="en-US" sz="1200" dirty="0">
              <a:solidFill>
                <a:schemeClr val="bg1">
                  <a:lumMod val="75000"/>
                </a:schemeClr>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0390BC5F-6D4E-4EC1-3EEB-5D1D0508001F}"/>
              </a:ext>
            </a:extLst>
          </p:cNvPr>
          <p:cNvCxnSpPr>
            <a:cxnSpLocks/>
          </p:cNvCxnSpPr>
          <p:nvPr/>
        </p:nvCxnSpPr>
        <p:spPr>
          <a:xfrm>
            <a:off x="838200" y="6168456"/>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Module-05_Project-01_R-and-Python_-Razzano_files/figure-pptx/unnamed-chunk-1-16.png">
            <a:extLst>
              <a:ext uri="{FF2B5EF4-FFF2-40B4-BE49-F238E27FC236}">
                <a16:creationId xmlns:a16="http://schemas.microsoft.com/office/drawing/2014/main" id="{A83B4765-D080-F26A-1CE6-4E77B720D221}"/>
              </a:ext>
            </a:extLst>
          </p:cNvPr>
          <p:cNvPicPr>
            <a:picLocks noGrp="1" noChangeAspect="1"/>
          </p:cNvPicPr>
          <p:nvPr/>
        </p:nvPicPr>
        <p:blipFill>
          <a:blip r:embed="rId3"/>
          <a:stretch>
            <a:fillRect/>
          </a:stretch>
        </p:blipFill>
        <p:spPr bwMode="auto">
          <a:xfrm>
            <a:off x="6447694" y="1586597"/>
            <a:ext cx="5105400" cy="40894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2610078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7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EB77B0-6C63-EB21-E461-728230A8E397}"/>
              </a:ext>
            </a:extLst>
          </p:cNvPr>
          <p:cNvSpPr/>
          <p:nvPr/>
        </p:nvSpPr>
        <p:spPr>
          <a:xfrm>
            <a:off x="51062" y="136525"/>
            <a:ext cx="11237069" cy="914400"/>
          </a:xfrm>
          <a:prstGeom prst="rect">
            <a:avLst/>
          </a:prstGeom>
          <a:solidFill>
            <a:schemeClr val="bg2">
              <a:lumMod val="25000"/>
            </a:schemeClr>
          </a:solidFill>
          <a:ln>
            <a:noFill/>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2" name="Title 1">
            <a:extLst>
              <a:ext uri="{FF2B5EF4-FFF2-40B4-BE49-F238E27FC236}">
                <a16:creationId xmlns:a16="http://schemas.microsoft.com/office/drawing/2014/main" id="{446E197B-AA42-C221-E99C-6C937E1BA0E6}"/>
              </a:ext>
            </a:extLst>
          </p:cNvPr>
          <p:cNvSpPr>
            <a:spLocks noGrp="1"/>
          </p:cNvSpPr>
          <p:nvPr>
            <p:ph type="title"/>
          </p:nvPr>
        </p:nvSpPr>
        <p:spPr>
          <a:xfrm>
            <a:off x="51062" y="136525"/>
            <a:ext cx="11129128" cy="914400"/>
          </a:xfrm>
        </p:spPr>
        <p:txBody>
          <a:bodyPr/>
          <a:lstStyle/>
          <a:p>
            <a:r>
              <a:rPr lang="en-US" dirty="0">
                <a:solidFill>
                  <a:schemeClr val="bg1"/>
                </a:solidFill>
                <a:latin typeface="Times New Roman" panose="02020603050405020304" pitchFamily="18" charset="0"/>
                <a:cs typeface="Times New Roman" panose="02020603050405020304" pitchFamily="18" charset="0"/>
              </a:rPr>
              <a:t>Predictive Analytics</a:t>
            </a:r>
          </a:p>
        </p:txBody>
      </p:sp>
      <p:sp>
        <p:nvSpPr>
          <p:cNvPr id="3" name="Content Placeholder 2">
            <a:extLst>
              <a:ext uri="{FF2B5EF4-FFF2-40B4-BE49-F238E27FC236}">
                <a16:creationId xmlns:a16="http://schemas.microsoft.com/office/drawing/2014/main" id="{359D592B-5126-BB4A-F016-6326352CEBC9}"/>
              </a:ext>
            </a:extLst>
          </p:cNvPr>
          <p:cNvSpPr>
            <a:spLocks noGrp="1"/>
          </p:cNvSpPr>
          <p:nvPr>
            <p:ph idx="1"/>
          </p:nvPr>
        </p:nvSpPr>
        <p:spPr>
          <a:xfrm>
            <a:off x="838200" y="1244338"/>
            <a:ext cx="10515600" cy="4781369"/>
          </a:xfrm>
        </p:spPr>
        <p:txBody>
          <a:bodyPr/>
          <a:lstStyle/>
          <a:p>
            <a:r>
              <a:rPr lang="en-US" dirty="0">
                <a:solidFill>
                  <a:schemeClr val="bg1"/>
                </a:solidFill>
                <a:latin typeface="Times New Roman" panose="02020603050405020304" pitchFamily="18" charset="0"/>
                <a:cs typeface="Times New Roman" panose="02020603050405020304" pitchFamily="18" charset="0"/>
              </a:rPr>
              <a:t>Predictive Analytics</a:t>
            </a:r>
          </a:p>
          <a:p>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Linear Regression</a:t>
            </a:r>
          </a:p>
          <a:p>
            <a:pPr lvl="1"/>
            <a:r>
              <a:rPr lang="en-US" dirty="0">
                <a:solidFill>
                  <a:schemeClr val="bg1"/>
                </a:solidFill>
                <a:latin typeface="Times New Roman" panose="02020603050405020304" pitchFamily="18" charset="0"/>
                <a:cs typeface="Times New Roman" panose="02020603050405020304" pitchFamily="18" charset="0"/>
              </a:rPr>
              <a:t>Random Forest Model</a:t>
            </a:r>
          </a:p>
          <a:p>
            <a:pPr lvl="1"/>
            <a:r>
              <a:rPr lang="en-US" dirty="0">
                <a:solidFill>
                  <a:schemeClr val="bg1"/>
                </a:solidFill>
                <a:latin typeface="Times New Roman" panose="02020603050405020304" pitchFamily="18" charset="0"/>
                <a:cs typeface="Times New Roman" panose="02020603050405020304" pitchFamily="18" charset="0"/>
              </a:rPr>
              <a:t>Support Vector Machine Model</a:t>
            </a:r>
          </a:p>
          <a:p>
            <a:endParaRPr lang="en-US" dirty="0">
              <a:solidFill>
                <a:schemeClr val="bg1"/>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858A20D-DC79-DD3C-21F7-3A54DEA8BE91}"/>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Merrimack College</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9ACA42F-B52B-DA62-6C95-0A1E3440D1F4}"/>
              </a:ext>
            </a:extLst>
          </p:cNvPr>
          <p:cNvSpPr>
            <a:spLocks noGrp="1"/>
          </p:cNvSpPr>
          <p:nvPr>
            <p:ph type="sldNum" sz="quarter" idx="12"/>
          </p:nvPr>
        </p:nvSpPr>
        <p:spPr/>
        <p:txBody>
          <a:bodyPr/>
          <a:lstStyle/>
          <a:p>
            <a:fld id="{3B89865A-306D-41A3-BFDD-D623D086CC80}" type="slidenum">
              <a:rPr lang="en-US" smtClean="0">
                <a:latin typeface="Times New Roman" panose="02020603050405020304" pitchFamily="18" charset="0"/>
                <a:cs typeface="Times New Roman" panose="02020603050405020304" pitchFamily="18" charset="0"/>
              </a:rPr>
              <a:t>14</a:t>
            </a:fld>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18136E7-A53A-58F0-CFFB-277598499284}"/>
              </a:ext>
            </a:extLst>
          </p:cNvPr>
          <p:cNvSpPr txBox="1"/>
          <p:nvPr/>
        </p:nvSpPr>
        <p:spPr>
          <a:xfrm>
            <a:off x="8879" y="6211669"/>
            <a:ext cx="1900527" cy="646331"/>
          </a:xfrm>
          <a:prstGeom prst="rect">
            <a:avLst/>
          </a:prstGeom>
          <a:solidFill>
            <a:schemeClr val="tx1">
              <a:lumMod val="75000"/>
              <a:lumOff val="25000"/>
            </a:schemeClr>
          </a:solidFill>
          <a:ln>
            <a:solidFill>
              <a:schemeClr val="bg1">
                <a:lumMod val="50000"/>
              </a:schemeClr>
            </a:solidFill>
          </a:ln>
        </p:spPr>
        <p:style>
          <a:lnRef idx="0">
            <a:schemeClr val="dk1"/>
          </a:lnRef>
          <a:fillRef idx="3">
            <a:schemeClr val="dk1"/>
          </a:fillRef>
          <a:effectRef idx="3">
            <a:schemeClr val="dk1"/>
          </a:effectRef>
          <a:fontRef idx="minor">
            <a:schemeClr val="lt1"/>
          </a:fontRef>
        </p:style>
        <p:txBody>
          <a:bodyPr wrap="square" rtlCol="0">
            <a:spAutoFit/>
          </a:bodyPr>
          <a:lstStyle/>
          <a:p>
            <a:r>
              <a:rPr lang="en-US" sz="1200" dirty="0">
                <a:solidFill>
                  <a:schemeClr val="bg1">
                    <a:lumMod val="75000"/>
                  </a:schemeClr>
                </a:solidFill>
                <a:latin typeface="Times New Roman" panose="02020603050405020304" pitchFamily="18" charset="0"/>
                <a:cs typeface="Times New Roman" panose="02020603050405020304" pitchFamily="18" charset="0"/>
              </a:rPr>
              <a:t>Reference(s):</a:t>
            </a:r>
          </a:p>
          <a:p>
            <a:r>
              <a:rPr lang="en-US" sz="1200" dirty="0">
                <a:solidFill>
                  <a:schemeClr val="bg1">
                    <a:lumMod val="75000"/>
                  </a:schemeClr>
                </a:solidFill>
                <a:latin typeface="Times New Roman" panose="02020603050405020304" pitchFamily="18" charset="0"/>
                <a:cs typeface="Times New Roman" panose="02020603050405020304" pitchFamily="18" charset="0"/>
              </a:rPr>
              <a:t>(Anderson et al., 2024)</a:t>
            </a:r>
          </a:p>
          <a:p>
            <a:endParaRPr lang="en-US" sz="1200" dirty="0">
              <a:solidFill>
                <a:schemeClr val="bg1">
                  <a:lumMod val="75000"/>
                </a:schemeClr>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0390BC5F-6D4E-4EC1-3EEB-5D1D0508001F}"/>
              </a:ext>
            </a:extLst>
          </p:cNvPr>
          <p:cNvCxnSpPr>
            <a:cxnSpLocks/>
          </p:cNvCxnSpPr>
          <p:nvPr/>
        </p:nvCxnSpPr>
        <p:spPr>
          <a:xfrm>
            <a:off x="838200" y="6168456"/>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36151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alpha val="7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EB77B0-6C63-EB21-E461-728230A8E397}"/>
              </a:ext>
            </a:extLst>
          </p:cNvPr>
          <p:cNvSpPr/>
          <p:nvPr/>
        </p:nvSpPr>
        <p:spPr>
          <a:xfrm>
            <a:off x="51062" y="136525"/>
            <a:ext cx="11237069" cy="914400"/>
          </a:xfrm>
          <a:prstGeom prst="rect">
            <a:avLst/>
          </a:prstGeom>
          <a:solidFill>
            <a:schemeClr val="bg2">
              <a:lumMod val="25000"/>
            </a:schemeClr>
          </a:solidFill>
          <a:ln>
            <a:noFill/>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2" name="Title 1">
            <a:extLst>
              <a:ext uri="{FF2B5EF4-FFF2-40B4-BE49-F238E27FC236}">
                <a16:creationId xmlns:a16="http://schemas.microsoft.com/office/drawing/2014/main" id="{446E197B-AA42-C221-E99C-6C937E1BA0E6}"/>
              </a:ext>
            </a:extLst>
          </p:cNvPr>
          <p:cNvSpPr>
            <a:spLocks noGrp="1"/>
          </p:cNvSpPr>
          <p:nvPr>
            <p:ph type="title"/>
          </p:nvPr>
        </p:nvSpPr>
        <p:spPr>
          <a:xfrm>
            <a:off x="51062" y="136525"/>
            <a:ext cx="11129128" cy="914400"/>
          </a:xfrm>
        </p:spPr>
        <p:txBody>
          <a:bodyPr/>
          <a:lstStyle/>
          <a:p>
            <a:r>
              <a:rPr lang="en-US" dirty="0">
                <a:solidFill>
                  <a:schemeClr val="bg1"/>
                </a:solidFill>
                <a:latin typeface="Times New Roman" panose="02020603050405020304" pitchFamily="18" charset="0"/>
                <a:cs typeface="Times New Roman" panose="02020603050405020304" pitchFamily="18" charset="0"/>
              </a:rPr>
              <a:t>Linear Regression</a:t>
            </a:r>
          </a:p>
        </p:txBody>
      </p:sp>
      <p:sp>
        <p:nvSpPr>
          <p:cNvPr id="3" name="Content Placeholder 2">
            <a:extLst>
              <a:ext uri="{FF2B5EF4-FFF2-40B4-BE49-F238E27FC236}">
                <a16:creationId xmlns:a16="http://schemas.microsoft.com/office/drawing/2014/main" id="{359D592B-5126-BB4A-F016-6326352CEBC9}"/>
              </a:ext>
            </a:extLst>
          </p:cNvPr>
          <p:cNvSpPr>
            <a:spLocks noGrp="1"/>
          </p:cNvSpPr>
          <p:nvPr>
            <p:ph idx="1"/>
          </p:nvPr>
        </p:nvSpPr>
        <p:spPr>
          <a:xfrm>
            <a:off x="216877" y="1238818"/>
            <a:ext cx="3698631" cy="4781369"/>
          </a:xfrm>
        </p:spPr>
        <p:txBody>
          <a:bodyPr>
            <a:noAutofit/>
          </a:bodyPr>
          <a:lstStyle/>
          <a:p>
            <a:r>
              <a:rPr lang="en-US" sz="1600" dirty="0">
                <a:solidFill>
                  <a:schemeClr val="bg1"/>
                </a:solidFill>
                <a:latin typeface="Times New Roman" panose="02020603050405020304" pitchFamily="18" charset="0"/>
                <a:cs typeface="Times New Roman" panose="02020603050405020304" pitchFamily="18" charset="0"/>
              </a:rPr>
              <a:t>Predictive Analytics: Linear Regression</a:t>
            </a:r>
          </a:p>
          <a:p>
            <a:pPr lvl="1"/>
            <a:r>
              <a:rPr lang="en-US" sz="1600" dirty="0">
                <a:solidFill>
                  <a:schemeClr val="bg1"/>
                </a:solidFill>
                <a:latin typeface="Times New Roman" panose="02020603050405020304" pitchFamily="18" charset="0"/>
                <a:cs typeface="Times New Roman" panose="02020603050405020304" pitchFamily="18" charset="0"/>
              </a:rPr>
              <a:t>Actual vs. Predicted Salaries</a:t>
            </a:r>
          </a:p>
          <a:p>
            <a:pPr lvl="2"/>
            <a:r>
              <a:rPr lang="en-US" sz="1600" dirty="0">
                <a:solidFill>
                  <a:schemeClr val="bg1"/>
                </a:solidFill>
                <a:latin typeface="Times New Roman" panose="02020603050405020304" pitchFamily="18" charset="0"/>
                <a:cs typeface="Times New Roman" panose="02020603050405020304" pitchFamily="18" charset="0"/>
              </a:rPr>
              <a:t>Predicts salaries based on experience level, employment type, remote work ratio, company location, and company size</a:t>
            </a:r>
          </a:p>
          <a:p>
            <a:pPr lvl="1"/>
            <a:r>
              <a:rPr lang="en-US" sz="1600" dirty="0">
                <a:solidFill>
                  <a:schemeClr val="bg1"/>
                </a:solidFill>
                <a:latin typeface="Times New Roman" panose="02020603050405020304" pitchFamily="18" charset="0"/>
                <a:cs typeface="Times New Roman" panose="02020603050405020304" pitchFamily="18" charset="0"/>
              </a:rPr>
              <a:t>Residuals vs. Predicted Salaries</a:t>
            </a:r>
          </a:p>
          <a:p>
            <a:pPr lvl="2"/>
            <a:r>
              <a:rPr lang="en-US" sz="1600" dirty="0">
                <a:solidFill>
                  <a:schemeClr val="bg1"/>
                </a:solidFill>
                <a:latin typeface="Times New Roman" panose="02020603050405020304" pitchFamily="18" charset="0"/>
                <a:cs typeface="Times New Roman" panose="02020603050405020304" pitchFamily="18" charset="0"/>
              </a:rPr>
              <a:t>Residuals represent the error or the difference between actual and predicted salaries</a:t>
            </a:r>
          </a:p>
          <a:p>
            <a:pPr lvl="2"/>
            <a:r>
              <a:rPr lang="en-US" sz="1600" dirty="0">
                <a:solidFill>
                  <a:schemeClr val="bg1"/>
                </a:solidFill>
                <a:latin typeface="Times New Roman" panose="02020603050405020304" pitchFamily="18" charset="0"/>
                <a:cs typeface="Times New Roman" panose="02020603050405020304" pitchFamily="18" charset="0"/>
              </a:rPr>
              <a:t>Residuals plot shows large deviations in some cases, indicating that factors not included in the model may significantly influence salaries</a:t>
            </a:r>
          </a:p>
          <a:p>
            <a:pPr lvl="2"/>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858A20D-DC79-DD3C-21F7-3A54DEA8BE91}"/>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Merrimack College</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9ACA42F-B52B-DA62-6C95-0A1E3440D1F4}"/>
              </a:ext>
            </a:extLst>
          </p:cNvPr>
          <p:cNvSpPr>
            <a:spLocks noGrp="1"/>
          </p:cNvSpPr>
          <p:nvPr>
            <p:ph type="sldNum" sz="quarter" idx="12"/>
          </p:nvPr>
        </p:nvSpPr>
        <p:spPr/>
        <p:txBody>
          <a:bodyPr/>
          <a:lstStyle/>
          <a:p>
            <a:fld id="{3B89865A-306D-41A3-BFDD-D623D086CC80}" type="slidenum">
              <a:rPr lang="en-US" smtClean="0">
                <a:latin typeface="Times New Roman" panose="02020603050405020304" pitchFamily="18" charset="0"/>
                <a:cs typeface="Times New Roman" panose="02020603050405020304" pitchFamily="18" charset="0"/>
              </a:rPr>
              <a:t>15</a:t>
            </a:fld>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18136E7-A53A-58F0-CFFB-277598499284}"/>
              </a:ext>
            </a:extLst>
          </p:cNvPr>
          <p:cNvSpPr txBox="1"/>
          <p:nvPr/>
        </p:nvSpPr>
        <p:spPr>
          <a:xfrm>
            <a:off x="8879" y="6211669"/>
            <a:ext cx="1900527" cy="646331"/>
          </a:xfrm>
          <a:prstGeom prst="rect">
            <a:avLst/>
          </a:prstGeom>
          <a:solidFill>
            <a:schemeClr val="tx1">
              <a:lumMod val="75000"/>
              <a:lumOff val="25000"/>
            </a:schemeClr>
          </a:solidFill>
          <a:ln>
            <a:solidFill>
              <a:schemeClr val="bg1">
                <a:lumMod val="50000"/>
              </a:schemeClr>
            </a:solidFill>
          </a:ln>
        </p:spPr>
        <p:style>
          <a:lnRef idx="0">
            <a:schemeClr val="dk1"/>
          </a:lnRef>
          <a:fillRef idx="3">
            <a:schemeClr val="dk1"/>
          </a:fillRef>
          <a:effectRef idx="3">
            <a:schemeClr val="dk1"/>
          </a:effectRef>
          <a:fontRef idx="minor">
            <a:schemeClr val="lt1"/>
          </a:fontRef>
        </p:style>
        <p:txBody>
          <a:bodyPr wrap="square" rtlCol="0">
            <a:spAutoFit/>
          </a:bodyPr>
          <a:lstStyle/>
          <a:p>
            <a:r>
              <a:rPr lang="en-US" sz="1200" dirty="0">
                <a:solidFill>
                  <a:schemeClr val="bg1">
                    <a:lumMod val="75000"/>
                  </a:schemeClr>
                </a:solidFill>
                <a:latin typeface="Times New Roman" panose="02020603050405020304" pitchFamily="18" charset="0"/>
                <a:cs typeface="Times New Roman" panose="02020603050405020304" pitchFamily="18" charset="0"/>
              </a:rPr>
              <a:t>Reference(s):</a:t>
            </a:r>
          </a:p>
          <a:p>
            <a:r>
              <a:rPr lang="en-US" sz="1200" dirty="0">
                <a:solidFill>
                  <a:schemeClr val="bg1">
                    <a:lumMod val="75000"/>
                  </a:schemeClr>
                </a:solidFill>
                <a:latin typeface="Times New Roman" panose="02020603050405020304" pitchFamily="18" charset="0"/>
                <a:cs typeface="Times New Roman" panose="02020603050405020304" pitchFamily="18" charset="0"/>
              </a:rPr>
              <a:t>(Schneider et al., 2010)</a:t>
            </a:r>
          </a:p>
          <a:p>
            <a:endParaRPr lang="en-US" sz="1200" dirty="0">
              <a:solidFill>
                <a:schemeClr val="bg1">
                  <a:lumMod val="75000"/>
                </a:schemeClr>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0390BC5F-6D4E-4EC1-3EEB-5D1D0508001F}"/>
              </a:ext>
            </a:extLst>
          </p:cNvPr>
          <p:cNvCxnSpPr>
            <a:cxnSpLocks/>
          </p:cNvCxnSpPr>
          <p:nvPr/>
        </p:nvCxnSpPr>
        <p:spPr>
          <a:xfrm>
            <a:off x="838200" y="6168456"/>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Module-05_Project-01_R-and-Python_-Razzano_files/figure-pptx/unnamed-chunk-1-8.png">
            <a:extLst>
              <a:ext uri="{FF2B5EF4-FFF2-40B4-BE49-F238E27FC236}">
                <a16:creationId xmlns:a16="http://schemas.microsoft.com/office/drawing/2014/main" id="{61F264DB-B839-D13B-582A-F993D3B7721C}"/>
              </a:ext>
            </a:extLst>
          </p:cNvPr>
          <p:cNvPicPr>
            <a:picLocks noGrp="1" noChangeAspect="1"/>
          </p:cNvPicPr>
          <p:nvPr/>
        </p:nvPicPr>
        <p:blipFill>
          <a:blip r:embed="rId3"/>
          <a:stretch>
            <a:fillRect/>
          </a:stretch>
        </p:blipFill>
        <p:spPr bwMode="auto">
          <a:xfrm>
            <a:off x="4038600" y="1260191"/>
            <a:ext cx="3995530" cy="3200400"/>
          </a:xfrm>
          <a:prstGeom prst="rect">
            <a:avLst/>
          </a:prstGeom>
          <a:noFill/>
          <a:ln w="9525">
            <a:noFill/>
            <a:headEnd/>
            <a:tailEnd/>
          </a:ln>
        </p:spPr>
      </p:pic>
      <p:pic>
        <p:nvPicPr>
          <p:cNvPr id="10" name="Picture 9" descr="Module-05_Project-01_R-and-Python_-Razzano_files/figure-pptx/unnamed-chunk-1-9.png">
            <a:extLst>
              <a:ext uri="{FF2B5EF4-FFF2-40B4-BE49-F238E27FC236}">
                <a16:creationId xmlns:a16="http://schemas.microsoft.com/office/drawing/2014/main" id="{54CD6141-77D5-2918-F244-D0803D4DEB8D}"/>
              </a:ext>
            </a:extLst>
          </p:cNvPr>
          <p:cNvPicPr>
            <a:picLocks noGrp="1" noChangeAspect="1"/>
          </p:cNvPicPr>
          <p:nvPr/>
        </p:nvPicPr>
        <p:blipFill>
          <a:blip r:embed="rId4"/>
          <a:stretch>
            <a:fillRect/>
          </a:stretch>
        </p:blipFill>
        <p:spPr bwMode="auto">
          <a:xfrm>
            <a:off x="8153400" y="3011269"/>
            <a:ext cx="3995531" cy="3200400"/>
          </a:xfrm>
          <a:prstGeom prst="rect">
            <a:avLst/>
          </a:prstGeom>
          <a:noFill/>
          <a:ln w="9525">
            <a:noFill/>
            <a:headEnd/>
            <a:tailEnd/>
          </a:ln>
        </p:spPr>
      </p:pic>
    </p:spTree>
    <p:extLst>
      <p:ext uri="{BB962C8B-B14F-4D97-AF65-F5344CB8AC3E}">
        <p14:creationId xmlns:p14="http://schemas.microsoft.com/office/powerpoint/2010/main" val="414434293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7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EB77B0-6C63-EB21-E461-728230A8E397}"/>
              </a:ext>
            </a:extLst>
          </p:cNvPr>
          <p:cNvSpPr/>
          <p:nvPr/>
        </p:nvSpPr>
        <p:spPr>
          <a:xfrm>
            <a:off x="51062" y="136525"/>
            <a:ext cx="11237069" cy="914400"/>
          </a:xfrm>
          <a:prstGeom prst="rect">
            <a:avLst/>
          </a:prstGeom>
          <a:solidFill>
            <a:schemeClr val="bg2">
              <a:lumMod val="25000"/>
            </a:schemeClr>
          </a:solidFill>
          <a:ln>
            <a:noFill/>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2" name="Title 1">
            <a:extLst>
              <a:ext uri="{FF2B5EF4-FFF2-40B4-BE49-F238E27FC236}">
                <a16:creationId xmlns:a16="http://schemas.microsoft.com/office/drawing/2014/main" id="{446E197B-AA42-C221-E99C-6C937E1BA0E6}"/>
              </a:ext>
            </a:extLst>
          </p:cNvPr>
          <p:cNvSpPr>
            <a:spLocks noGrp="1"/>
          </p:cNvSpPr>
          <p:nvPr>
            <p:ph type="title"/>
          </p:nvPr>
        </p:nvSpPr>
        <p:spPr>
          <a:xfrm>
            <a:off x="51062" y="136525"/>
            <a:ext cx="11129128" cy="914400"/>
          </a:xfrm>
        </p:spPr>
        <p:txBody>
          <a:bodyPr/>
          <a:lstStyle/>
          <a:p>
            <a:r>
              <a:rPr lang="en-US" dirty="0">
                <a:solidFill>
                  <a:schemeClr val="bg1"/>
                </a:solidFill>
                <a:latin typeface="Times New Roman" panose="02020603050405020304" pitchFamily="18" charset="0"/>
                <a:cs typeface="Times New Roman" panose="02020603050405020304" pitchFamily="18" charset="0"/>
              </a:rPr>
              <a:t>Random Forest Model Performance</a:t>
            </a:r>
          </a:p>
        </p:txBody>
      </p:sp>
      <p:sp>
        <p:nvSpPr>
          <p:cNvPr id="3" name="Content Placeholder 2">
            <a:extLst>
              <a:ext uri="{FF2B5EF4-FFF2-40B4-BE49-F238E27FC236}">
                <a16:creationId xmlns:a16="http://schemas.microsoft.com/office/drawing/2014/main" id="{359D592B-5126-BB4A-F016-6326352CEBC9}"/>
              </a:ext>
            </a:extLst>
          </p:cNvPr>
          <p:cNvSpPr>
            <a:spLocks noGrp="1"/>
          </p:cNvSpPr>
          <p:nvPr>
            <p:ph idx="1"/>
          </p:nvPr>
        </p:nvSpPr>
        <p:spPr>
          <a:xfrm>
            <a:off x="357826" y="1238818"/>
            <a:ext cx="4495528" cy="4781369"/>
          </a:xfrm>
        </p:spPr>
        <p:txBody>
          <a:bodyPr>
            <a:normAutofit/>
          </a:bodyPr>
          <a:lstStyle/>
          <a:p>
            <a:r>
              <a:rPr lang="en-US" sz="2000" i="1" dirty="0">
                <a:solidFill>
                  <a:schemeClr val="bg1"/>
                </a:solidFill>
                <a:latin typeface="Times New Roman" panose="02020603050405020304" pitchFamily="18" charset="0"/>
                <a:cs typeface="Times New Roman" panose="02020603050405020304" pitchFamily="18" charset="0"/>
              </a:rPr>
              <a:t>Predictive Analytics: Random Forest</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Takeaways</a:t>
            </a:r>
          </a:p>
          <a:p>
            <a:pPr lvl="1"/>
            <a:r>
              <a:rPr lang="en-US" sz="2000" dirty="0">
                <a:solidFill>
                  <a:schemeClr val="bg1"/>
                </a:solidFill>
                <a:latin typeface="Times New Roman" panose="02020603050405020304" pitchFamily="18" charset="0"/>
                <a:cs typeface="Times New Roman" panose="02020603050405020304" pitchFamily="18" charset="0"/>
              </a:rPr>
              <a:t>Performed well in predicting salaries based on the available data</a:t>
            </a:r>
          </a:p>
          <a:p>
            <a:pPr lvl="1"/>
            <a:r>
              <a:rPr lang="en-US" sz="2000" dirty="0">
                <a:solidFill>
                  <a:schemeClr val="bg1"/>
                </a:solidFill>
                <a:latin typeface="Times New Roman" panose="02020603050405020304" pitchFamily="18" charset="0"/>
                <a:cs typeface="Times New Roman" panose="02020603050405020304" pitchFamily="18" charset="0"/>
              </a:rPr>
              <a:t>Lower RMSE indicates that the model's predictions are closer to the actual salary values</a:t>
            </a:r>
          </a:p>
        </p:txBody>
      </p:sp>
      <p:sp>
        <p:nvSpPr>
          <p:cNvPr id="4" name="Footer Placeholder 3">
            <a:extLst>
              <a:ext uri="{FF2B5EF4-FFF2-40B4-BE49-F238E27FC236}">
                <a16:creationId xmlns:a16="http://schemas.microsoft.com/office/drawing/2014/main" id="{4858A20D-DC79-DD3C-21F7-3A54DEA8BE91}"/>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Merrimack College</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9ACA42F-B52B-DA62-6C95-0A1E3440D1F4}"/>
              </a:ext>
            </a:extLst>
          </p:cNvPr>
          <p:cNvSpPr>
            <a:spLocks noGrp="1"/>
          </p:cNvSpPr>
          <p:nvPr>
            <p:ph type="sldNum" sz="quarter" idx="12"/>
          </p:nvPr>
        </p:nvSpPr>
        <p:spPr/>
        <p:txBody>
          <a:bodyPr/>
          <a:lstStyle/>
          <a:p>
            <a:fld id="{3B89865A-306D-41A3-BFDD-D623D086CC80}" type="slidenum">
              <a:rPr lang="en-US" smtClean="0">
                <a:latin typeface="Times New Roman" panose="02020603050405020304" pitchFamily="18" charset="0"/>
                <a:cs typeface="Times New Roman" panose="02020603050405020304" pitchFamily="18" charset="0"/>
              </a:rPr>
              <a:t>16</a:t>
            </a:fld>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18136E7-A53A-58F0-CFFB-277598499284}"/>
              </a:ext>
            </a:extLst>
          </p:cNvPr>
          <p:cNvSpPr txBox="1"/>
          <p:nvPr/>
        </p:nvSpPr>
        <p:spPr>
          <a:xfrm>
            <a:off x="8879" y="6211669"/>
            <a:ext cx="1900527" cy="646331"/>
          </a:xfrm>
          <a:prstGeom prst="rect">
            <a:avLst/>
          </a:prstGeom>
          <a:solidFill>
            <a:schemeClr val="tx1">
              <a:lumMod val="75000"/>
              <a:lumOff val="25000"/>
            </a:schemeClr>
          </a:solidFill>
          <a:ln>
            <a:solidFill>
              <a:schemeClr val="bg1">
                <a:lumMod val="50000"/>
              </a:schemeClr>
            </a:solidFill>
          </a:ln>
        </p:spPr>
        <p:style>
          <a:lnRef idx="0">
            <a:schemeClr val="dk1"/>
          </a:lnRef>
          <a:fillRef idx="3">
            <a:schemeClr val="dk1"/>
          </a:fillRef>
          <a:effectRef idx="3">
            <a:schemeClr val="dk1"/>
          </a:effectRef>
          <a:fontRef idx="minor">
            <a:schemeClr val="lt1"/>
          </a:fontRef>
        </p:style>
        <p:txBody>
          <a:bodyPr wrap="square" rtlCol="0">
            <a:spAutoFit/>
          </a:bodyPr>
          <a:lstStyle/>
          <a:p>
            <a:r>
              <a:rPr lang="en-US" sz="1200" dirty="0">
                <a:solidFill>
                  <a:schemeClr val="bg1">
                    <a:lumMod val="75000"/>
                  </a:schemeClr>
                </a:solidFill>
                <a:latin typeface="Times New Roman" panose="02020603050405020304" pitchFamily="18" charset="0"/>
                <a:cs typeface="Times New Roman" panose="02020603050405020304" pitchFamily="18" charset="0"/>
              </a:rPr>
              <a:t>Reference(s):</a:t>
            </a:r>
          </a:p>
          <a:p>
            <a:r>
              <a:rPr lang="en-US" sz="1200" dirty="0">
                <a:solidFill>
                  <a:schemeClr val="bg1">
                    <a:lumMod val="75000"/>
                  </a:schemeClr>
                </a:solidFill>
                <a:latin typeface="Times New Roman" panose="02020603050405020304" pitchFamily="18" charset="0"/>
                <a:cs typeface="Times New Roman" panose="02020603050405020304" pitchFamily="18" charset="0"/>
              </a:rPr>
              <a:t>(Hu &amp; </a:t>
            </a:r>
            <a:r>
              <a:rPr lang="en-US" sz="1200" dirty="0" err="1">
                <a:solidFill>
                  <a:schemeClr val="bg1">
                    <a:lumMod val="75000"/>
                  </a:schemeClr>
                </a:solidFill>
                <a:latin typeface="Times New Roman" panose="02020603050405020304" pitchFamily="18" charset="0"/>
                <a:cs typeface="Times New Roman" panose="02020603050405020304" pitchFamily="18" charset="0"/>
              </a:rPr>
              <a:t>Szymczak</a:t>
            </a:r>
            <a:r>
              <a:rPr lang="en-US" sz="1200" dirty="0">
                <a:solidFill>
                  <a:schemeClr val="bg1">
                    <a:lumMod val="75000"/>
                  </a:schemeClr>
                </a:solidFill>
                <a:latin typeface="Times New Roman" panose="02020603050405020304" pitchFamily="18" charset="0"/>
                <a:cs typeface="Times New Roman" panose="02020603050405020304" pitchFamily="18" charset="0"/>
              </a:rPr>
              <a:t>, 2023)</a:t>
            </a:r>
          </a:p>
          <a:p>
            <a:endParaRPr lang="en-US" sz="1200" dirty="0">
              <a:solidFill>
                <a:schemeClr val="bg1">
                  <a:lumMod val="75000"/>
                </a:schemeClr>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0390BC5F-6D4E-4EC1-3EEB-5D1D0508001F}"/>
              </a:ext>
            </a:extLst>
          </p:cNvPr>
          <p:cNvCxnSpPr>
            <a:cxnSpLocks/>
          </p:cNvCxnSpPr>
          <p:nvPr/>
        </p:nvCxnSpPr>
        <p:spPr>
          <a:xfrm>
            <a:off x="838200" y="6168456"/>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Module-05_Project-01_R-and-Python_-Razzano_files/figure-pptx/unnamed-chunk-1-10.png">
            <a:extLst>
              <a:ext uri="{FF2B5EF4-FFF2-40B4-BE49-F238E27FC236}">
                <a16:creationId xmlns:a16="http://schemas.microsoft.com/office/drawing/2014/main" id="{60C4E5B8-E352-2DBD-A925-DAAFD6F0F84F}"/>
              </a:ext>
            </a:extLst>
          </p:cNvPr>
          <p:cNvPicPr>
            <a:picLocks noGrp="1" noChangeAspect="1"/>
          </p:cNvPicPr>
          <p:nvPr/>
        </p:nvPicPr>
        <p:blipFill>
          <a:blip r:embed="rId3"/>
          <a:stretch>
            <a:fillRect/>
          </a:stretch>
        </p:blipFill>
        <p:spPr bwMode="auto">
          <a:xfrm>
            <a:off x="5878146" y="1564990"/>
            <a:ext cx="5105400" cy="40894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1075271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7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EB77B0-6C63-EB21-E461-728230A8E397}"/>
              </a:ext>
            </a:extLst>
          </p:cNvPr>
          <p:cNvSpPr/>
          <p:nvPr/>
        </p:nvSpPr>
        <p:spPr>
          <a:xfrm>
            <a:off x="51062" y="136525"/>
            <a:ext cx="11237069" cy="914400"/>
          </a:xfrm>
          <a:prstGeom prst="rect">
            <a:avLst/>
          </a:prstGeom>
          <a:solidFill>
            <a:schemeClr val="bg2">
              <a:lumMod val="25000"/>
            </a:schemeClr>
          </a:solidFill>
          <a:ln>
            <a:noFill/>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2" name="Title 1">
            <a:extLst>
              <a:ext uri="{FF2B5EF4-FFF2-40B4-BE49-F238E27FC236}">
                <a16:creationId xmlns:a16="http://schemas.microsoft.com/office/drawing/2014/main" id="{446E197B-AA42-C221-E99C-6C937E1BA0E6}"/>
              </a:ext>
            </a:extLst>
          </p:cNvPr>
          <p:cNvSpPr>
            <a:spLocks noGrp="1"/>
          </p:cNvSpPr>
          <p:nvPr>
            <p:ph type="title"/>
          </p:nvPr>
        </p:nvSpPr>
        <p:spPr>
          <a:xfrm>
            <a:off x="51062" y="136525"/>
            <a:ext cx="11129128" cy="914400"/>
          </a:xfrm>
        </p:spPr>
        <p:txBody>
          <a:bodyPr/>
          <a:lstStyle/>
          <a:p>
            <a:r>
              <a:rPr lang="en-US" dirty="0">
                <a:solidFill>
                  <a:schemeClr val="bg1"/>
                </a:solidFill>
                <a:latin typeface="Times New Roman" panose="02020603050405020304" pitchFamily="18" charset="0"/>
                <a:cs typeface="Times New Roman" panose="02020603050405020304" pitchFamily="18" charset="0"/>
              </a:rPr>
              <a:t>Support Vector Machine (SVM) Model Analysis</a:t>
            </a:r>
          </a:p>
        </p:txBody>
      </p:sp>
      <p:sp>
        <p:nvSpPr>
          <p:cNvPr id="3" name="Content Placeholder 2">
            <a:extLst>
              <a:ext uri="{FF2B5EF4-FFF2-40B4-BE49-F238E27FC236}">
                <a16:creationId xmlns:a16="http://schemas.microsoft.com/office/drawing/2014/main" id="{359D592B-5126-BB4A-F016-6326352CEBC9}"/>
              </a:ext>
            </a:extLst>
          </p:cNvPr>
          <p:cNvSpPr>
            <a:spLocks noGrp="1"/>
          </p:cNvSpPr>
          <p:nvPr>
            <p:ph idx="1"/>
          </p:nvPr>
        </p:nvSpPr>
        <p:spPr>
          <a:xfrm>
            <a:off x="161684" y="1238818"/>
            <a:ext cx="3995530" cy="4781369"/>
          </a:xfrm>
        </p:spPr>
        <p:txBody>
          <a:bodyPr>
            <a:normAutofit/>
          </a:bodyPr>
          <a:lstStyle/>
          <a:p>
            <a:r>
              <a:rPr lang="en-US" sz="2000" i="1" dirty="0">
                <a:solidFill>
                  <a:schemeClr val="bg1"/>
                </a:solidFill>
                <a:latin typeface="Times New Roman" panose="02020603050405020304" pitchFamily="18" charset="0"/>
                <a:cs typeface="Times New Roman" panose="02020603050405020304" pitchFamily="18" charset="0"/>
              </a:rPr>
              <a:t>Predictive Analytics: Support Vector Machine</a:t>
            </a:r>
            <a:endParaRPr lang="en-US" sz="2000" dirty="0">
              <a:solidFill>
                <a:schemeClr val="bg1"/>
              </a:solidFill>
              <a:latin typeface="Times New Roman" panose="02020603050405020304" pitchFamily="18" charset="0"/>
              <a:cs typeface="Times New Roman" panose="02020603050405020304" pitchFamily="18" charset="0"/>
            </a:endParaRPr>
          </a:p>
          <a:p>
            <a:pPr lvl="1"/>
            <a:r>
              <a:rPr lang="en-US" sz="2000" dirty="0">
                <a:solidFill>
                  <a:schemeClr val="bg1"/>
                </a:solidFill>
                <a:latin typeface="Times New Roman" panose="02020603050405020304" pitchFamily="18" charset="0"/>
                <a:cs typeface="Times New Roman" panose="02020603050405020304" pitchFamily="18" charset="0"/>
              </a:rPr>
              <a:t>Actual vs. Predicted Salaries</a:t>
            </a:r>
          </a:p>
          <a:p>
            <a:pPr lvl="2"/>
            <a:r>
              <a:rPr lang="en-US" dirty="0">
                <a:solidFill>
                  <a:schemeClr val="bg1"/>
                </a:solidFill>
                <a:latin typeface="Times New Roman" panose="02020603050405020304" pitchFamily="18" charset="0"/>
                <a:cs typeface="Times New Roman" panose="02020603050405020304" pitchFamily="18" charset="0"/>
              </a:rPr>
              <a:t>Indicates average error in predictions, suggesting lower accuracy for salary prediction</a:t>
            </a:r>
          </a:p>
          <a:p>
            <a:pPr lvl="1"/>
            <a:r>
              <a:rPr lang="en-US" sz="2000" dirty="0">
                <a:solidFill>
                  <a:schemeClr val="bg1"/>
                </a:solidFill>
                <a:latin typeface="Times New Roman" panose="02020603050405020304" pitchFamily="18" charset="0"/>
                <a:cs typeface="Times New Roman" panose="02020603050405020304" pitchFamily="18" charset="0"/>
              </a:rPr>
              <a:t>Residuals Plot</a:t>
            </a:r>
          </a:p>
          <a:p>
            <a:pPr lvl="2"/>
            <a:r>
              <a:rPr lang="en-US" dirty="0">
                <a:solidFill>
                  <a:schemeClr val="bg1"/>
                </a:solidFill>
                <a:latin typeface="Times New Roman" panose="02020603050405020304" pitchFamily="18" charset="0"/>
                <a:cs typeface="Times New Roman" panose="02020603050405020304" pitchFamily="18" charset="0"/>
              </a:rPr>
              <a:t>Wide range of residuals indicates substantial prediction errors</a:t>
            </a:r>
          </a:p>
          <a:p>
            <a:r>
              <a:rPr lang="en-US" sz="2000" dirty="0">
                <a:solidFill>
                  <a:schemeClr val="bg1"/>
                </a:solidFill>
                <a:latin typeface="Times New Roman" panose="02020603050405020304" pitchFamily="18" charset="0"/>
                <a:cs typeface="Times New Roman" panose="02020603050405020304" pitchFamily="18" charset="0"/>
              </a:rPr>
              <a:t>Results indicate this model is not sufficient to draw conclusions</a:t>
            </a:r>
          </a:p>
        </p:txBody>
      </p:sp>
      <p:sp>
        <p:nvSpPr>
          <p:cNvPr id="4" name="Footer Placeholder 3">
            <a:extLst>
              <a:ext uri="{FF2B5EF4-FFF2-40B4-BE49-F238E27FC236}">
                <a16:creationId xmlns:a16="http://schemas.microsoft.com/office/drawing/2014/main" id="{4858A20D-DC79-DD3C-21F7-3A54DEA8BE91}"/>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Merrimack College</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9ACA42F-B52B-DA62-6C95-0A1E3440D1F4}"/>
              </a:ext>
            </a:extLst>
          </p:cNvPr>
          <p:cNvSpPr>
            <a:spLocks noGrp="1"/>
          </p:cNvSpPr>
          <p:nvPr>
            <p:ph type="sldNum" sz="quarter" idx="12"/>
          </p:nvPr>
        </p:nvSpPr>
        <p:spPr/>
        <p:txBody>
          <a:bodyPr/>
          <a:lstStyle/>
          <a:p>
            <a:fld id="{3B89865A-306D-41A3-BFDD-D623D086CC80}" type="slidenum">
              <a:rPr lang="en-US" smtClean="0">
                <a:latin typeface="Times New Roman" panose="02020603050405020304" pitchFamily="18" charset="0"/>
                <a:cs typeface="Times New Roman" panose="02020603050405020304" pitchFamily="18" charset="0"/>
              </a:rPr>
              <a:t>17</a:t>
            </a:fld>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18136E7-A53A-58F0-CFFB-277598499284}"/>
              </a:ext>
            </a:extLst>
          </p:cNvPr>
          <p:cNvSpPr txBox="1"/>
          <p:nvPr/>
        </p:nvSpPr>
        <p:spPr>
          <a:xfrm>
            <a:off x="8879" y="6211669"/>
            <a:ext cx="1900527" cy="646331"/>
          </a:xfrm>
          <a:prstGeom prst="rect">
            <a:avLst/>
          </a:prstGeom>
          <a:solidFill>
            <a:schemeClr val="tx1">
              <a:lumMod val="75000"/>
              <a:lumOff val="25000"/>
            </a:schemeClr>
          </a:solidFill>
          <a:ln>
            <a:solidFill>
              <a:schemeClr val="bg1">
                <a:lumMod val="50000"/>
              </a:schemeClr>
            </a:solidFill>
          </a:ln>
        </p:spPr>
        <p:style>
          <a:lnRef idx="0">
            <a:schemeClr val="dk1"/>
          </a:lnRef>
          <a:fillRef idx="3">
            <a:schemeClr val="dk1"/>
          </a:fillRef>
          <a:effectRef idx="3">
            <a:schemeClr val="dk1"/>
          </a:effectRef>
          <a:fontRef idx="minor">
            <a:schemeClr val="lt1"/>
          </a:fontRef>
        </p:style>
        <p:txBody>
          <a:bodyPr wrap="square" rtlCol="0">
            <a:spAutoFit/>
          </a:bodyPr>
          <a:lstStyle/>
          <a:p>
            <a:r>
              <a:rPr lang="en-US" sz="1200" dirty="0">
                <a:solidFill>
                  <a:schemeClr val="bg1">
                    <a:lumMod val="75000"/>
                  </a:schemeClr>
                </a:solidFill>
                <a:latin typeface="Times New Roman" panose="02020603050405020304" pitchFamily="18" charset="0"/>
                <a:cs typeface="Times New Roman" panose="02020603050405020304" pitchFamily="18" charset="0"/>
              </a:rPr>
              <a:t>Reference(s):</a:t>
            </a:r>
          </a:p>
          <a:p>
            <a:r>
              <a:rPr lang="en-US" sz="1200" dirty="0">
                <a:solidFill>
                  <a:schemeClr val="bg1">
                    <a:lumMod val="75000"/>
                  </a:schemeClr>
                </a:solidFill>
                <a:latin typeface="Times New Roman" panose="02020603050405020304" pitchFamily="18" charset="0"/>
                <a:cs typeface="Times New Roman" panose="02020603050405020304" pitchFamily="18" charset="0"/>
              </a:rPr>
              <a:t>(Huang, 2018)</a:t>
            </a:r>
          </a:p>
          <a:p>
            <a:endParaRPr lang="en-US" sz="1200" dirty="0">
              <a:solidFill>
                <a:schemeClr val="bg1">
                  <a:lumMod val="75000"/>
                </a:schemeClr>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0390BC5F-6D4E-4EC1-3EEB-5D1D0508001F}"/>
              </a:ext>
            </a:extLst>
          </p:cNvPr>
          <p:cNvCxnSpPr>
            <a:cxnSpLocks/>
          </p:cNvCxnSpPr>
          <p:nvPr/>
        </p:nvCxnSpPr>
        <p:spPr>
          <a:xfrm>
            <a:off x="838200" y="6168456"/>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Module-05_Project-01_R-and-Python_-Razzano_files/figure-pptx/unnamed-chunk-1-11.png">
            <a:extLst>
              <a:ext uri="{FF2B5EF4-FFF2-40B4-BE49-F238E27FC236}">
                <a16:creationId xmlns:a16="http://schemas.microsoft.com/office/drawing/2014/main" id="{C9BDB64D-4FC9-27C0-4B2D-224A4735C99D}"/>
              </a:ext>
            </a:extLst>
          </p:cNvPr>
          <p:cNvPicPr>
            <a:picLocks noGrp="1" noChangeAspect="1"/>
          </p:cNvPicPr>
          <p:nvPr/>
        </p:nvPicPr>
        <p:blipFill>
          <a:blip r:embed="rId3"/>
          <a:stretch>
            <a:fillRect/>
          </a:stretch>
        </p:blipFill>
        <p:spPr bwMode="auto">
          <a:xfrm>
            <a:off x="4157214" y="3169620"/>
            <a:ext cx="3995530" cy="3200400"/>
          </a:xfrm>
          <a:prstGeom prst="rect">
            <a:avLst/>
          </a:prstGeom>
          <a:noFill/>
          <a:ln w="9525">
            <a:noFill/>
            <a:headEnd/>
            <a:tailEnd/>
          </a:ln>
        </p:spPr>
      </p:pic>
      <p:pic>
        <p:nvPicPr>
          <p:cNvPr id="10" name="Picture 9" descr="Module-05_Project-01_R-and-Python_-Razzano_files/figure-pptx/unnamed-chunk-1-12.png">
            <a:extLst>
              <a:ext uri="{FF2B5EF4-FFF2-40B4-BE49-F238E27FC236}">
                <a16:creationId xmlns:a16="http://schemas.microsoft.com/office/drawing/2014/main" id="{F2159EF6-F01E-3355-0D2C-99CF1DFCB28D}"/>
              </a:ext>
            </a:extLst>
          </p:cNvPr>
          <p:cNvPicPr>
            <a:picLocks noGrp="1" noChangeAspect="1"/>
          </p:cNvPicPr>
          <p:nvPr/>
        </p:nvPicPr>
        <p:blipFill>
          <a:blip r:embed="rId4"/>
          <a:stretch>
            <a:fillRect/>
          </a:stretch>
        </p:blipFill>
        <p:spPr bwMode="auto">
          <a:xfrm>
            <a:off x="8196470" y="1158163"/>
            <a:ext cx="3995530" cy="3200400"/>
          </a:xfrm>
          <a:prstGeom prst="rect">
            <a:avLst/>
          </a:prstGeom>
          <a:noFill/>
          <a:ln w="9525">
            <a:noFill/>
            <a:headEnd/>
            <a:tailEnd/>
          </a:ln>
        </p:spPr>
      </p:pic>
    </p:spTree>
    <p:extLst>
      <p:ext uri="{BB962C8B-B14F-4D97-AF65-F5344CB8AC3E}">
        <p14:creationId xmlns:p14="http://schemas.microsoft.com/office/powerpoint/2010/main" val="367717774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alpha val="9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B188E5E-C39C-A922-58A7-382EF962BF2E}"/>
              </a:ext>
            </a:extLst>
          </p:cNvPr>
          <p:cNvSpPr/>
          <p:nvPr/>
        </p:nvSpPr>
        <p:spPr>
          <a:xfrm>
            <a:off x="477465" y="136525"/>
            <a:ext cx="11237069" cy="914400"/>
          </a:xfrm>
          <a:prstGeom prst="rect">
            <a:avLst/>
          </a:prstGeom>
          <a:solidFill>
            <a:schemeClr val="bg2">
              <a:lumMod val="25000"/>
            </a:schemeClr>
          </a:solidFill>
          <a:ln>
            <a:noFill/>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2" name="Title 1">
            <a:extLst>
              <a:ext uri="{FF2B5EF4-FFF2-40B4-BE49-F238E27FC236}">
                <a16:creationId xmlns:a16="http://schemas.microsoft.com/office/drawing/2014/main" id="{446E197B-AA42-C221-E99C-6C937E1BA0E6}"/>
              </a:ext>
            </a:extLst>
          </p:cNvPr>
          <p:cNvSpPr>
            <a:spLocks noGrp="1"/>
          </p:cNvSpPr>
          <p:nvPr>
            <p:ph type="title"/>
          </p:nvPr>
        </p:nvSpPr>
        <p:spPr>
          <a:xfrm>
            <a:off x="621383" y="212405"/>
            <a:ext cx="10898172" cy="762639"/>
          </a:xfrm>
        </p:spPr>
        <p:txBody>
          <a:bodyPr/>
          <a:lstStyle/>
          <a:p>
            <a:pPr algn="ctr"/>
            <a:r>
              <a:rPr lang="en-US" dirty="0">
                <a:solidFill>
                  <a:schemeClr val="bg1"/>
                </a:solidFill>
                <a:latin typeface="Times New Roman" panose="02020603050405020304" pitchFamily="18" charset="0"/>
                <a:cs typeface="Times New Roman" panose="02020603050405020304" pitchFamily="18" charset="0"/>
              </a:rPr>
              <a:t>Executive Summary</a:t>
            </a:r>
          </a:p>
        </p:txBody>
      </p:sp>
      <p:sp>
        <p:nvSpPr>
          <p:cNvPr id="3" name="Content Placeholder 2">
            <a:extLst>
              <a:ext uri="{FF2B5EF4-FFF2-40B4-BE49-F238E27FC236}">
                <a16:creationId xmlns:a16="http://schemas.microsoft.com/office/drawing/2014/main" id="{359D592B-5126-BB4A-F016-6326352CEBC9}"/>
              </a:ext>
            </a:extLst>
          </p:cNvPr>
          <p:cNvSpPr>
            <a:spLocks noGrp="1"/>
          </p:cNvSpPr>
          <p:nvPr>
            <p:ph idx="1"/>
          </p:nvPr>
        </p:nvSpPr>
        <p:spPr>
          <a:xfrm>
            <a:off x="838200" y="1338606"/>
            <a:ext cx="10515600" cy="4687113"/>
          </a:xfrm>
        </p:spPr>
        <p:txBody>
          <a:bodyPr>
            <a:normAutofit lnSpcReduction="10000"/>
          </a:bodyPr>
          <a:lstStyle/>
          <a:p>
            <a:r>
              <a:rPr lang="en-US" dirty="0">
                <a:solidFill>
                  <a:schemeClr val="bg1"/>
                </a:solidFill>
                <a:latin typeface="Times New Roman" panose="02020603050405020304" pitchFamily="18" charset="0"/>
                <a:cs typeface="Times New Roman" panose="02020603050405020304" pitchFamily="18" charset="0"/>
              </a:rPr>
              <a:t>Takeaways</a:t>
            </a:r>
          </a:p>
          <a:p>
            <a:pPr lvl="1"/>
            <a:r>
              <a:rPr lang="en-US" dirty="0">
                <a:solidFill>
                  <a:schemeClr val="bg1"/>
                </a:solidFill>
                <a:latin typeface="Times New Roman" panose="02020603050405020304" pitchFamily="18" charset="0"/>
                <a:cs typeface="Times New Roman" panose="02020603050405020304" pitchFamily="18" charset="0"/>
              </a:rPr>
              <a:t>Experience level influences salary; more experienced professionals earn higher wages</a:t>
            </a:r>
          </a:p>
          <a:p>
            <a:pPr lvl="1"/>
            <a:r>
              <a:rPr lang="en-US" dirty="0">
                <a:solidFill>
                  <a:schemeClr val="bg1"/>
                </a:solidFill>
                <a:latin typeface="Times New Roman" panose="02020603050405020304" pitchFamily="18" charset="0"/>
                <a:cs typeface="Times New Roman" panose="02020603050405020304" pitchFamily="18" charset="0"/>
              </a:rPr>
              <a:t>U.S.-based employees earn more than offshore employees; there is clear geographical disparity</a:t>
            </a:r>
          </a:p>
          <a:p>
            <a:pPr lvl="1"/>
            <a:r>
              <a:rPr lang="en-US" dirty="0">
                <a:solidFill>
                  <a:schemeClr val="bg1"/>
                </a:solidFill>
                <a:latin typeface="Times New Roman" panose="02020603050405020304" pitchFamily="18" charset="0"/>
                <a:cs typeface="Times New Roman" panose="02020603050405020304" pitchFamily="18" charset="0"/>
              </a:rPr>
              <a:t>Larger companies offer higher salaries than small and medium-sized firms</a:t>
            </a:r>
          </a:p>
          <a:p>
            <a:pPr lvl="1"/>
            <a:r>
              <a:rPr lang="en-US" dirty="0">
                <a:solidFill>
                  <a:schemeClr val="bg1"/>
                </a:solidFill>
                <a:latin typeface="Times New Roman" panose="02020603050405020304" pitchFamily="18" charset="0"/>
                <a:cs typeface="Times New Roman" panose="02020603050405020304" pitchFamily="18" charset="0"/>
              </a:rPr>
              <a:t>Fully remote positions are linked to higher salaries; offering remote work can attract top talent</a:t>
            </a:r>
          </a:p>
          <a:p>
            <a:r>
              <a:rPr lang="en-US" dirty="0">
                <a:solidFill>
                  <a:schemeClr val="bg1"/>
                </a:solidFill>
                <a:latin typeface="Times New Roman" panose="02020603050405020304" pitchFamily="18" charset="0"/>
                <a:cs typeface="Times New Roman" panose="02020603050405020304" pitchFamily="18" charset="0"/>
              </a:rPr>
              <a:t>Recommendations</a:t>
            </a:r>
          </a:p>
          <a:p>
            <a:pPr lvl="1"/>
            <a:r>
              <a:rPr lang="en-US" dirty="0">
                <a:solidFill>
                  <a:schemeClr val="bg1"/>
                </a:solidFill>
                <a:latin typeface="Times New Roman" panose="02020603050405020304" pitchFamily="18" charset="0"/>
                <a:cs typeface="Times New Roman" panose="02020603050405020304" pitchFamily="18" charset="0"/>
              </a:rPr>
              <a:t>Prioritize experience level and full-time roles in salary decisions</a:t>
            </a:r>
          </a:p>
          <a:p>
            <a:pPr lvl="1"/>
            <a:r>
              <a:rPr lang="en-US" dirty="0">
                <a:solidFill>
                  <a:schemeClr val="bg1"/>
                </a:solidFill>
                <a:latin typeface="Times New Roman" panose="02020603050405020304" pitchFamily="18" charset="0"/>
                <a:cs typeface="Times New Roman" panose="02020603050405020304" pitchFamily="18" charset="0"/>
              </a:rPr>
              <a:t>Offer remote work options to attract top talent</a:t>
            </a:r>
          </a:p>
          <a:p>
            <a:pPr lvl="1"/>
            <a:r>
              <a:rPr lang="en-US" dirty="0">
                <a:solidFill>
                  <a:schemeClr val="bg1"/>
                </a:solidFill>
                <a:latin typeface="Times New Roman" panose="02020603050405020304" pitchFamily="18" charset="0"/>
                <a:cs typeface="Times New Roman" panose="02020603050405020304" pitchFamily="18" charset="0"/>
              </a:rPr>
              <a:t>Plan for higher salary costs in the U.S. while leveraging offshore opportunities for cost efficiency</a:t>
            </a:r>
          </a:p>
        </p:txBody>
      </p:sp>
      <p:sp>
        <p:nvSpPr>
          <p:cNvPr id="4" name="Footer Placeholder 3">
            <a:extLst>
              <a:ext uri="{FF2B5EF4-FFF2-40B4-BE49-F238E27FC236}">
                <a16:creationId xmlns:a16="http://schemas.microsoft.com/office/drawing/2014/main" id="{4858A20D-DC79-DD3C-21F7-3A54DEA8BE91}"/>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Merrimack College</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9ACA42F-B52B-DA62-6C95-0A1E3440D1F4}"/>
              </a:ext>
            </a:extLst>
          </p:cNvPr>
          <p:cNvSpPr>
            <a:spLocks noGrp="1"/>
          </p:cNvSpPr>
          <p:nvPr>
            <p:ph type="sldNum" sz="quarter" idx="12"/>
          </p:nvPr>
        </p:nvSpPr>
        <p:spPr/>
        <p:txBody>
          <a:bodyPr/>
          <a:lstStyle/>
          <a:p>
            <a:fld id="{3B89865A-306D-41A3-BFDD-D623D086CC80}" type="slidenum">
              <a:rPr lang="en-US" smtClean="0">
                <a:latin typeface="Times New Roman" panose="02020603050405020304" pitchFamily="18" charset="0"/>
                <a:cs typeface="Times New Roman" panose="02020603050405020304" pitchFamily="18" charset="0"/>
              </a:rPr>
              <a:t>18</a:t>
            </a:fld>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585AD4C-07B4-91D7-18BC-4B393735DC8B}"/>
              </a:ext>
            </a:extLst>
          </p:cNvPr>
          <p:cNvSpPr txBox="1"/>
          <p:nvPr/>
        </p:nvSpPr>
        <p:spPr>
          <a:xfrm>
            <a:off x="8879" y="6211669"/>
            <a:ext cx="1900527" cy="646331"/>
          </a:xfrm>
          <a:prstGeom prst="rect">
            <a:avLst/>
          </a:prstGeom>
          <a:solidFill>
            <a:schemeClr val="tx1">
              <a:lumMod val="75000"/>
              <a:lumOff val="25000"/>
            </a:schemeClr>
          </a:solidFill>
          <a:ln>
            <a:solidFill>
              <a:schemeClr val="bg1">
                <a:lumMod val="50000"/>
              </a:schemeClr>
            </a:solidFill>
          </a:ln>
        </p:spPr>
        <p:style>
          <a:lnRef idx="0">
            <a:schemeClr val="dk1"/>
          </a:lnRef>
          <a:fillRef idx="3">
            <a:schemeClr val="dk1"/>
          </a:fillRef>
          <a:effectRef idx="3">
            <a:schemeClr val="dk1"/>
          </a:effectRef>
          <a:fontRef idx="minor">
            <a:schemeClr val="lt1"/>
          </a:fontRef>
        </p:style>
        <p:txBody>
          <a:bodyPr wrap="square" rtlCol="0">
            <a:spAutoFit/>
          </a:bodyPr>
          <a:lstStyle/>
          <a:p>
            <a:r>
              <a:rPr lang="en-US" sz="1200" dirty="0">
                <a:solidFill>
                  <a:schemeClr val="bg1">
                    <a:lumMod val="75000"/>
                  </a:schemeClr>
                </a:solidFill>
                <a:latin typeface="Times New Roman" panose="02020603050405020304" pitchFamily="18" charset="0"/>
                <a:cs typeface="Times New Roman" panose="02020603050405020304" pitchFamily="18" charset="0"/>
              </a:rPr>
              <a:t>Reference(s):</a:t>
            </a:r>
          </a:p>
          <a:p>
            <a:endParaRPr lang="en-US" sz="1200" dirty="0">
              <a:solidFill>
                <a:schemeClr val="bg1">
                  <a:lumMod val="75000"/>
                </a:schemeClr>
              </a:solidFill>
              <a:latin typeface="Times New Roman" panose="02020603050405020304" pitchFamily="18" charset="0"/>
              <a:cs typeface="Times New Roman" panose="02020603050405020304" pitchFamily="18" charset="0"/>
            </a:endParaRPr>
          </a:p>
          <a:p>
            <a:endParaRPr lang="en-US" sz="1200" dirty="0">
              <a:solidFill>
                <a:schemeClr val="bg1">
                  <a:lumMod val="75000"/>
                </a:schemeClr>
              </a:solidFill>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901DC743-56B7-EE85-622E-9F8AC91732AF}"/>
              </a:ext>
            </a:extLst>
          </p:cNvPr>
          <p:cNvCxnSpPr>
            <a:cxnSpLocks/>
          </p:cNvCxnSpPr>
          <p:nvPr/>
        </p:nvCxnSpPr>
        <p:spPr>
          <a:xfrm>
            <a:off x="838200" y="6168456"/>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21924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5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067074-F800-A497-0D8E-E518B72C517A}"/>
              </a:ext>
            </a:extLst>
          </p:cNvPr>
          <p:cNvSpPr/>
          <p:nvPr/>
        </p:nvSpPr>
        <p:spPr>
          <a:xfrm>
            <a:off x="116730" y="364332"/>
            <a:ext cx="11237069" cy="914400"/>
          </a:xfrm>
          <a:prstGeom prst="rect">
            <a:avLst/>
          </a:prstGeom>
          <a:solidFill>
            <a:schemeClr val="bg2">
              <a:lumMod val="25000"/>
            </a:schemeClr>
          </a:solidFill>
          <a:ln>
            <a:noFill/>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2" name="Title 1">
            <a:extLst>
              <a:ext uri="{FF2B5EF4-FFF2-40B4-BE49-F238E27FC236}">
                <a16:creationId xmlns:a16="http://schemas.microsoft.com/office/drawing/2014/main" id="{B1CF62DB-E702-3D37-DEBA-8DDA29E2C9BA}"/>
              </a:ext>
            </a:extLst>
          </p:cNvPr>
          <p:cNvSpPr>
            <a:spLocks noGrp="1"/>
          </p:cNvSpPr>
          <p:nvPr>
            <p:ph type="title"/>
          </p:nvPr>
        </p:nvSpPr>
        <p:spPr>
          <a:xfrm>
            <a:off x="204281" y="183795"/>
            <a:ext cx="5622587" cy="1325563"/>
          </a:xfrm>
        </p:spPr>
        <p:txBody>
          <a:bodyPr/>
          <a:lstStyle/>
          <a:p>
            <a:r>
              <a:rPr lang="en-US" dirty="0">
                <a:solidFill>
                  <a:schemeClr val="bg1">
                    <a:lumMod val="95000"/>
                  </a:schemeClr>
                </a:solidFill>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1CE954FC-4A40-2F9B-FACA-6304BBC8715C}"/>
              </a:ext>
            </a:extLst>
          </p:cNvPr>
          <p:cNvSpPr>
            <a:spLocks noGrp="1"/>
          </p:cNvSpPr>
          <p:nvPr>
            <p:ph idx="1"/>
          </p:nvPr>
        </p:nvSpPr>
        <p:spPr>
          <a:xfrm>
            <a:off x="477464" y="1774386"/>
            <a:ext cx="10515600" cy="4351338"/>
          </a:xfrm>
        </p:spPr>
        <p:txBody>
          <a:bodyPr>
            <a:normAutofit fontScale="47500" lnSpcReduction="2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Anderson, E., Lennon, M., Kavanagh, K., Weir, N., Kernaghan, D., Roper, M., Dunlop, E., &amp; Lapp, L. (2024). Predictive data analytics in telecare and telehealth: A systematic scoping review (preprint).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Online Journal of Public Health Informatics</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16</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Article e57618. https://doi.org/10.2196/57618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Chen, Y., &amp; Witten, D. (2023). Selective inference for k-means clustering.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Journal of Machine Learning Research</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24</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https://pubmed.ncbi.nlm.nih.gov/38264325/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Costin, A., Roman, A., &amp; </a:t>
            </a:r>
            <a:r>
              <a:rPr kumimoji="0" lang="en-US" altLang="en-US" sz="25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Balica</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R. (2023). Remote work burnout, professional job stress, and employee emotional exhaustion during the COVID-19 pandemic.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Frontiers in Psychology</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14</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https://doi.org/10.3389/fpsyg.2023.1193854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Hazra, A., &amp; </a:t>
            </a:r>
            <a:r>
              <a:rPr kumimoji="0" lang="en-US" altLang="en-US" sz="25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Gogtay</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N. (2016). Biostatistics series module 6: Correlation and linear regression.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Indian Journal of Dermatology</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61</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(6), 593. https://doi.org/10.4103/0019-5154.193662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Hong, Y., Davis, B., Marron, J., </a:t>
            </a:r>
            <a:r>
              <a:rPr kumimoji="0" lang="en-US" altLang="en-US" sz="25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Kwitt</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R., &amp; </a:t>
            </a:r>
            <a:r>
              <a:rPr kumimoji="0" lang="en-US" altLang="en-US" sz="25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Niethammer</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M. (2013). Weighted functional boxplot with application to statistical atlas construction.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Lecture Notes in Computer Science</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584–591. https://doi.org/10.1007/978-3-642-40760-4_73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Hu, J., &amp; </a:t>
            </a:r>
            <a:r>
              <a:rPr kumimoji="0" lang="en-US" altLang="en-US" sz="25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Szymczak</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S. (2023). A review on longitudinal data analysis with random forest.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Briefings in Bioinformatics</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24</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(2). https://doi.org/10.1093/bib/bbad002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Huang, S. (2018). Applications of support vector machine (SVM) learning in cancer genomics.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Cancer Genomics &amp; Proteomics</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15</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(1). https://doi.org/10.21873/cgp.20063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Kim, J., Lee, J. S., &amp; Jang, S. J. (2020). Drawing guideline for hip and pelvis: Plot with error bar.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Hip &amp; Pelvis</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32</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(4), 161. https://doi.org/10.5371/hp.2020.32.4.161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Komorowski</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M., Marshall, D., </a:t>
            </a:r>
            <a:r>
              <a:rPr kumimoji="0" lang="en-US" altLang="en-US" sz="25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Salciccioli</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J., &amp; </a:t>
            </a:r>
            <a:r>
              <a:rPr kumimoji="0" lang="en-US" altLang="en-US" sz="25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Crutain</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Y. (2016).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Exploratory data analysis</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PubMed; Springer. https://pubmed.ncbi.nlm.nih.gov/31314267/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Lin, P., </a:t>
            </a:r>
            <a:r>
              <a:rPr kumimoji="0" lang="en-US" altLang="en-US" sz="25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Rifas-Shiman</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S., Aris, I., Daley, M., </a:t>
            </a:r>
            <a:r>
              <a:rPr kumimoji="0" lang="en-US" altLang="en-US" sz="25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Janicke</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D., </a:t>
            </a:r>
            <a:r>
              <a:rPr kumimoji="0" lang="en-US" altLang="en-US" sz="25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Heerman</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W., </a:t>
            </a:r>
            <a:r>
              <a:rPr kumimoji="0" lang="en-US" altLang="en-US" sz="25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Chudnov</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D., Freedman, D., &amp; Block, J. (2022). Cleaning of anthropometric data from </a:t>
            </a:r>
            <a:r>
              <a:rPr kumimoji="0" lang="en-US" altLang="en-US" sz="25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PCORnet</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electronic health records using automated algorithms.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JAMIA Open</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5</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(4). https://doi.org/10.1093/jamiaopen/ooac089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Linden, D., Dunkel, C., &amp; Dutton, E. (2023). The general factor of personality (GFP) is associated with higher salary, having a leadership position, and working in a social job.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Acta </a:t>
            </a:r>
            <a:r>
              <a:rPr kumimoji="0" lang="en-US" altLang="en-US" sz="2500" b="0" i="1"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Psychologica</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234</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103847. https://doi.org/10.1016/j.actpsy.2023.103847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Mishra, P., Singh, U., Pandey, C., Mishra, P., &amp; Pandey, G. (2019). Application of student’s t-test, analysis of variance, and covariance.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Annals of Cardiac </a:t>
            </a:r>
            <a:r>
              <a:rPr kumimoji="0" lang="en-US" altLang="en-US" sz="2500" b="0" i="1"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Anaesthesia</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22</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(4), 407–411. https://doi.org/10.4103/aca.aca_94_19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Paley, S., Caspi, R., </a:t>
            </a:r>
            <a:r>
              <a:rPr kumimoji="0" lang="en-US" altLang="en-US" sz="25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O’Maille</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P., &amp; Karp, P. (2024). The comparative genome dashboard.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Frontiers in Microbiology</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15</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https://doi.org/10.3389/fmicb.2024.1447632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Schick, A., Rauschenberg, C., </a:t>
            </a:r>
            <a:r>
              <a:rPr kumimoji="0" lang="en-US" altLang="en-US" sz="25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Ader</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L., Daemen, M., Wieland, L., </a:t>
            </a:r>
            <a:r>
              <a:rPr kumimoji="0" lang="en-US" altLang="en-US" sz="25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Paetzold</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I., Postma, M., Schulte-</a:t>
            </a:r>
            <a:r>
              <a:rPr kumimoji="0" lang="en-US" altLang="en-US" sz="25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Strathaus</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J., &amp; </a:t>
            </a:r>
            <a:r>
              <a:rPr kumimoji="0" lang="en-US" altLang="en-US" sz="25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Reininghaus</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U. (2022). Novel digital methods for gathering intensive time series data in mental health research: Scoping review of a rapidly evolving field.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Psychological Medicine</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53</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(1), 55–65. https://doi.org/10.1017/s0033291722003336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Schneider, A., </a:t>
            </a:r>
            <a:r>
              <a:rPr kumimoji="0" lang="en-US" altLang="en-US" sz="25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Hommel</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G., &amp; </a:t>
            </a:r>
            <a:r>
              <a:rPr kumimoji="0" lang="en-US" altLang="en-US" sz="25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Blettner</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M. (2010). Linear regression analysis. </a:t>
            </a:r>
            <a:r>
              <a:rPr kumimoji="0" lang="en-US" altLang="en-US" sz="2500" b="0" i="1"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Deutsches</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500" b="0" i="1"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Aerzteblatt</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Online</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500" b="0" i="1"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107</a:t>
            </a:r>
            <a:r>
              <a:rPr kumimoji="0" lang="en-US" altLang="en-US" sz="2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(44), 776–782. https://doi.org/10.3238/arztebl.2010.0776</a:t>
            </a:r>
          </a:p>
          <a:p>
            <a:endParaRPr lang="en-US"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F97782E-5B36-F944-FCD5-FA9E463AD0A1}"/>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Merrimack College</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448B207-84D7-41D1-AEF5-523CDEB2249E}"/>
              </a:ext>
            </a:extLst>
          </p:cNvPr>
          <p:cNvSpPr>
            <a:spLocks noGrp="1"/>
          </p:cNvSpPr>
          <p:nvPr>
            <p:ph type="sldNum" sz="quarter" idx="12"/>
          </p:nvPr>
        </p:nvSpPr>
        <p:spPr/>
        <p:txBody>
          <a:bodyPr/>
          <a:lstStyle/>
          <a:p>
            <a:fld id="{3B89865A-306D-41A3-BFDD-D623D086CC80}" type="slidenum">
              <a:rPr lang="en-US" smtClean="0">
                <a:latin typeface="Times New Roman" panose="02020603050405020304" pitchFamily="18" charset="0"/>
                <a:cs typeface="Times New Roman" panose="02020603050405020304" pitchFamily="18" charset="0"/>
              </a:rPr>
              <a:t>19</a:t>
            </a:fld>
            <a:endParaRPr lang="en-US"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F7996899-F969-DA61-BEA3-F6DEF3F1A20C}"/>
              </a:ext>
            </a:extLst>
          </p:cNvPr>
          <p:cNvCxnSpPr>
            <a:cxnSpLocks/>
          </p:cNvCxnSpPr>
          <p:nvPr/>
        </p:nvCxnSpPr>
        <p:spPr>
          <a:xfrm>
            <a:off x="477464" y="6270056"/>
            <a:ext cx="108763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72906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81030-61B4-C1E2-2CE0-88A24AB0678D}"/>
              </a:ext>
            </a:extLst>
          </p:cNvPr>
          <p:cNvSpPr/>
          <p:nvPr/>
        </p:nvSpPr>
        <p:spPr>
          <a:xfrm>
            <a:off x="477465" y="223836"/>
            <a:ext cx="11237069" cy="3132207"/>
          </a:xfrm>
          <a:prstGeom prst="rect">
            <a:avLst/>
          </a:prstGeom>
          <a:solidFill>
            <a:schemeClr val="bg2">
              <a:lumMod val="25000"/>
            </a:schemeClr>
          </a:solidFill>
          <a:ln>
            <a:noFill/>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7" name="TextBox 6">
            <a:extLst>
              <a:ext uri="{FF2B5EF4-FFF2-40B4-BE49-F238E27FC236}">
                <a16:creationId xmlns:a16="http://schemas.microsoft.com/office/drawing/2014/main" id="{2DD63636-01D8-D788-EE04-C782E198E4FF}"/>
              </a:ext>
            </a:extLst>
          </p:cNvPr>
          <p:cNvSpPr txBox="1"/>
          <p:nvPr/>
        </p:nvSpPr>
        <p:spPr>
          <a:xfrm>
            <a:off x="477465" y="4303626"/>
            <a:ext cx="11237069" cy="1384995"/>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Class: DSE 5002: R &amp; Python Programming</a:t>
            </a:r>
          </a:p>
          <a:p>
            <a:r>
              <a:rPr lang="en-US" sz="2800" dirty="0">
                <a:solidFill>
                  <a:schemeClr val="bg1"/>
                </a:solidFill>
                <a:latin typeface="Times New Roman" panose="02020603050405020304" pitchFamily="18" charset="0"/>
                <a:cs typeface="Times New Roman" panose="02020603050405020304" pitchFamily="18" charset="0"/>
              </a:rPr>
              <a:t>Semester: Fall 2024</a:t>
            </a:r>
          </a:p>
          <a:p>
            <a:r>
              <a:rPr lang="en-US" sz="2800" dirty="0">
                <a:solidFill>
                  <a:schemeClr val="bg1"/>
                </a:solidFill>
                <a:latin typeface="Times New Roman" panose="02020603050405020304" pitchFamily="18" charset="0"/>
                <a:cs typeface="Times New Roman" panose="02020603050405020304" pitchFamily="18" charset="0"/>
              </a:rPr>
              <a:t>Prepared by: Anthony V. Razzano, DHA</a:t>
            </a:r>
          </a:p>
        </p:txBody>
      </p:sp>
      <p:sp>
        <p:nvSpPr>
          <p:cNvPr id="10" name="TextBox 9">
            <a:extLst>
              <a:ext uri="{FF2B5EF4-FFF2-40B4-BE49-F238E27FC236}">
                <a16:creationId xmlns:a16="http://schemas.microsoft.com/office/drawing/2014/main" id="{69630ED7-2649-B688-EC88-2EB1AB2730F1}"/>
              </a:ext>
            </a:extLst>
          </p:cNvPr>
          <p:cNvSpPr txBox="1"/>
          <p:nvPr/>
        </p:nvSpPr>
        <p:spPr>
          <a:xfrm>
            <a:off x="1125166" y="603115"/>
            <a:ext cx="9786026" cy="1569660"/>
          </a:xfrm>
          <a:prstGeom prst="rect">
            <a:avLst/>
          </a:prstGeom>
          <a:noFill/>
        </p:spPr>
        <p:txBody>
          <a:bodyPr wrap="square" rtlCol="0">
            <a:spAutoFit/>
          </a:bodyPr>
          <a:lstStyle/>
          <a:p>
            <a:pPr algn="ctr"/>
            <a:r>
              <a:rPr lang="en-US" sz="4800" dirty="0">
                <a:solidFill>
                  <a:schemeClr val="bg1"/>
                </a:solidFill>
                <a:latin typeface="Times New Roman" panose="02020603050405020304" pitchFamily="18" charset="0"/>
                <a:cs typeface="Times New Roman" panose="02020603050405020304" pitchFamily="18" charset="0"/>
              </a:rPr>
              <a:t>Module 05_Project 01_DSE 5002 R and Python Programming</a:t>
            </a:r>
          </a:p>
        </p:txBody>
      </p:sp>
      <p:pic>
        <p:nvPicPr>
          <p:cNvPr id="1026" name="Picture 2" descr="Merrimack School of Engineering &amp; Computational Sciences">
            <a:extLst>
              <a:ext uri="{FF2B5EF4-FFF2-40B4-BE49-F238E27FC236}">
                <a16:creationId xmlns:a16="http://schemas.microsoft.com/office/drawing/2014/main" id="{7B619E31-3739-C7CE-2E43-27F526E7C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201" y="5736336"/>
            <a:ext cx="4921956" cy="1030535"/>
          </a:xfrm>
          <a:prstGeom prst="rect">
            <a:avLst/>
          </a:prstGeom>
          <a:noFill/>
          <a:ln w="6350">
            <a:solidFill>
              <a:schemeClr val="tx1"/>
            </a:solidFill>
          </a:ln>
          <a:effectLst>
            <a:outerShdw blurRad="76200" dist="12700" dir="2700000" sy="-23000" kx="-8004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2" name="Date Placeholder 3">
            <a:extLst>
              <a:ext uri="{FF2B5EF4-FFF2-40B4-BE49-F238E27FC236}">
                <a16:creationId xmlns:a16="http://schemas.microsoft.com/office/drawing/2014/main" id="{8EC97119-C159-B6FE-ADC8-0556DA9A6AEC}"/>
              </a:ext>
            </a:extLst>
          </p:cNvPr>
          <p:cNvSpPr>
            <a:spLocks noGrp="1"/>
          </p:cNvSpPr>
          <p:nvPr>
            <p:ph type="dt" sz="half" idx="10"/>
          </p:nvPr>
        </p:nvSpPr>
        <p:spPr>
          <a:xfrm>
            <a:off x="344079" y="6251603"/>
            <a:ext cx="2133600" cy="273844"/>
          </a:xfrm>
        </p:spPr>
        <p:txBody>
          <a:bodyPr/>
          <a:lstStyle/>
          <a:p>
            <a:pPr marL="0" lvl="0" indent="0">
              <a:buNone/>
            </a:pPr>
            <a:fld id="{98CFC975-AE72-42B5-9E5A-72F71465533A}" type="datetime2">
              <a:rPr lang="en-US" smtClean="0">
                <a:solidFill>
                  <a:schemeClr val="bg1"/>
                </a:solidFill>
                <a:latin typeface="Times New Roman" panose="02020603050405020304" pitchFamily="18" charset="0"/>
                <a:cs typeface="Times New Roman" panose="02020603050405020304" pitchFamily="18" charset="0"/>
              </a:rPr>
              <a:t>Monday, October 14, 2024</a:t>
            </a:fld>
            <a:endParaRP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303740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2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EBA4C0-2980-F75C-17F4-65BFB20D0E94}"/>
              </a:ext>
            </a:extLst>
          </p:cNvPr>
          <p:cNvSpPr/>
          <p:nvPr/>
        </p:nvSpPr>
        <p:spPr>
          <a:xfrm>
            <a:off x="477465" y="223837"/>
            <a:ext cx="11237069" cy="914400"/>
          </a:xfrm>
          <a:prstGeom prst="rect">
            <a:avLst/>
          </a:prstGeom>
          <a:solidFill>
            <a:schemeClr val="bg2">
              <a:lumMod val="25000"/>
            </a:schemeClr>
          </a:solidFill>
          <a:ln>
            <a:noFill/>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2" name="Title 1">
            <a:extLst>
              <a:ext uri="{FF2B5EF4-FFF2-40B4-BE49-F238E27FC236}">
                <a16:creationId xmlns:a16="http://schemas.microsoft.com/office/drawing/2014/main" id="{446E197B-AA42-C221-E99C-6C937E1BA0E6}"/>
              </a:ext>
            </a:extLst>
          </p:cNvPr>
          <p:cNvSpPr>
            <a:spLocks noGrp="1"/>
          </p:cNvSpPr>
          <p:nvPr>
            <p:ph type="title"/>
          </p:nvPr>
        </p:nvSpPr>
        <p:spPr>
          <a:xfrm>
            <a:off x="838200" y="272256"/>
            <a:ext cx="10515600" cy="817562"/>
          </a:xfrm>
        </p:spPr>
        <p:txBody>
          <a:bodyPr>
            <a:normAutofit/>
          </a:bodyPr>
          <a:lstStyle/>
          <a:p>
            <a:pPr algn="ctr"/>
            <a:r>
              <a:rPr lang="en-US" dirty="0">
                <a:solidFill>
                  <a:schemeClr val="bg1"/>
                </a:solidFill>
                <a:latin typeface="Times New Roman" panose="02020603050405020304" pitchFamily="18" charset="0"/>
                <a:cs typeface="Times New Roman" panose="02020603050405020304" pitchFamily="18" charset="0"/>
              </a:rPr>
              <a:t>Background</a:t>
            </a:r>
          </a:p>
        </p:txBody>
      </p:sp>
      <p:sp>
        <p:nvSpPr>
          <p:cNvPr id="3" name="Content Placeholder 2">
            <a:extLst>
              <a:ext uri="{FF2B5EF4-FFF2-40B4-BE49-F238E27FC236}">
                <a16:creationId xmlns:a16="http://schemas.microsoft.com/office/drawing/2014/main" id="{359D592B-5126-BB4A-F016-6326352CEBC9}"/>
              </a:ext>
            </a:extLst>
          </p:cNvPr>
          <p:cNvSpPr>
            <a:spLocks noGrp="1"/>
          </p:cNvSpPr>
          <p:nvPr>
            <p:ph idx="1"/>
          </p:nvPr>
        </p:nvSpPr>
        <p:spPr>
          <a:xfrm>
            <a:off x="838200" y="1825624"/>
            <a:ext cx="10515600" cy="4059065"/>
          </a:xfrm>
        </p:spPr>
        <p:txBody>
          <a:bodyPr>
            <a:normAutofit fontScale="77500" lnSpcReduction="20000"/>
          </a:bodyPr>
          <a:lstStyle/>
          <a:p>
            <a:r>
              <a:rPr lang="en-US" dirty="0">
                <a:latin typeface="Times New Roman" panose="02020603050405020304" pitchFamily="18" charset="0"/>
                <a:cs typeface="Times New Roman" panose="02020603050405020304" pitchFamily="18" charset="0"/>
              </a:rPr>
              <a:t>The CEO of your company has decided to hire a full-time data scientist, with the potential to build a future team. She is unsure of the appropriate salary range due to wide variations in global pay, coupled with rising wages caused by the economic recession and a competitive job market. She requests an analysis of data science salaries to establish a competitive range, particularly comparing the U.S. and offshore markets.</a:t>
            </a:r>
          </a:p>
          <a:p>
            <a:r>
              <a:rPr lang="en-US" dirty="0">
                <a:latin typeface="Times New Roman" panose="02020603050405020304" pitchFamily="18" charset="0"/>
                <a:cs typeface="Times New Roman" panose="02020603050405020304" pitchFamily="18" charset="0"/>
              </a:rPr>
              <a:t>The company is small but rapidly growing, and the role can be remote. The CEO expects a presentation with visuals to communicate salary recommendations, and the R code should be delivered as a flat file for submission.</a:t>
            </a:r>
          </a:p>
          <a:p>
            <a:r>
              <a:rPr lang="en-US" dirty="0">
                <a:latin typeface="Times New Roman" panose="02020603050405020304" pitchFamily="18" charset="0"/>
                <a:cs typeface="Times New Roman" panose="02020603050405020304" pitchFamily="18" charset="0"/>
              </a:rPr>
              <a:t>Metadata for the analysis includes: - Work year, experience level, employment type, job title - salary details (total and in USD), employee residence - remote work percentage, company location, and company size (small, medium, large)</a:t>
            </a:r>
          </a:p>
          <a:p>
            <a:r>
              <a:rPr lang="en-US" dirty="0">
                <a:latin typeface="Times New Roman" panose="02020603050405020304" pitchFamily="18" charset="0"/>
                <a:cs typeface="Times New Roman" panose="02020603050405020304" pitchFamily="18" charset="0"/>
              </a:rPr>
              <a:t>The deliverables include: A PowerPoint presentation for the CEO with visualizations and analysis. An R script for the analysis but without showing code in the presentation.</a:t>
            </a:r>
          </a:p>
        </p:txBody>
      </p:sp>
      <p:sp>
        <p:nvSpPr>
          <p:cNvPr id="4" name="Footer Placeholder 3">
            <a:extLst>
              <a:ext uri="{FF2B5EF4-FFF2-40B4-BE49-F238E27FC236}">
                <a16:creationId xmlns:a16="http://schemas.microsoft.com/office/drawing/2014/main" id="{4858A20D-DC79-DD3C-21F7-3A54DEA8BE91}"/>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Merrimack College</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9ACA42F-B52B-DA62-6C95-0A1E3440D1F4}"/>
              </a:ext>
            </a:extLst>
          </p:cNvPr>
          <p:cNvSpPr>
            <a:spLocks noGrp="1"/>
          </p:cNvSpPr>
          <p:nvPr>
            <p:ph type="sldNum" sz="quarter" idx="12"/>
          </p:nvPr>
        </p:nvSpPr>
        <p:spPr/>
        <p:txBody>
          <a:bodyPr/>
          <a:lstStyle/>
          <a:p>
            <a:fld id="{3B89865A-306D-41A3-BFDD-D623D086CC80}" type="slidenum">
              <a:rPr lang="en-US" smtClean="0">
                <a:latin typeface="Times New Roman" panose="02020603050405020304" pitchFamily="18" charset="0"/>
                <a:cs typeface="Times New Roman" panose="02020603050405020304" pitchFamily="18" charset="0"/>
              </a:rPr>
              <a:t>3</a:t>
            </a:fld>
            <a:endParaRPr lang="en-US"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425FF067-7D40-B2BE-A36F-A91868ABE6F1}"/>
              </a:ext>
            </a:extLst>
          </p:cNvPr>
          <p:cNvCxnSpPr>
            <a:cxnSpLocks/>
          </p:cNvCxnSpPr>
          <p:nvPr/>
        </p:nvCxnSpPr>
        <p:spPr>
          <a:xfrm>
            <a:off x="838200" y="6120521"/>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69583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7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EB77B0-6C63-EB21-E461-728230A8E397}"/>
              </a:ext>
            </a:extLst>
          </p:cNvPr>
          <p:cNvSpPr/>
          <p:nvPr/>
        </p:nvSpPr>
        <p:spPr>
          <a:xfrm>
            <a:off x="51062" y="136525"/>
            <a:ext cx="11237069" cy="914400"/>
          </a:xfrm>
          <a:prstGeom prst="rect">
            <a:avLst/>
          </a:prstGeom>
          <a:solidFill>
            <a:schemeClr val="bg2">
              <a:lumMod val="25000"/>
            </a:schemeClr>
          </a:solidFill>
          <a:ln>
            <a:noFill/>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2" name="Title 1">
            <a:extLst>
              <a:ext uri="{FF2B5EF4-FFF2-40B4-BE49-F238E27FC236}">
                <a16:creationId xmlns:a16="http://schemas.microsoft.com/office/drawing/2014/main" id="{446E197B-AA42-C221-E99C-6C937E1BA0E6}"/>
              </a:ext>
            </a:extLst>
          </p:cNvPr>
          <p:cNvSpPr>
            <a:spLocks noGrp="1"/>
          </p:cNvSpPr>
          <p:nvPr>
            <p:ph type="title"/>
          </p:nvPr>
        </p:nvSpPr>
        <p:spPr>
          <a:xfrm>
            <a:off x="51062" y="136525"/>
            <a:ext cx="11129128" cy="914400"/>
          </a:xfrm>
        </p:spPr>
        <p:txBody>
          <a:bodyPr/>
          <a:lstStyle/>
          <a:p>
            <a:r>
              <a:rPr lang="en-US" dirty="0">
                <a:solidFill>
                  <a:schemeClr val="bg1"/>
                </a:solidFill>
                <a:latin typeface="Times New Roman" panose="02020603050405020304" pitchFamily="18" charset="0"/>
                <a:cs typeface="Times New Roman" panose="02020603050405020304" pitchFamily="18" charset="0"/>
              </a:rPr>
              <a:t>Pre-Analysis Steps</a:t>
            </a:r>
          </a:p>
        </p:txBody>
      </p:sp>
      <p:sp>
        <p:nvSpPr>
          <p:cNvPr id="3" name="Content Placeholder 2">
            <a:extLst>
              <a:ext uri="{FF2B5EF4-FFF2-40B4-BE49-F238E27FC236}">
                <a16:creationId xmlns:a16="http://schemas.microsoft.com/office/drawing/2014/main" id="{359D592B-5126-BB4A-F016-6326352CEBC9}"/>
              </a:ext>
            </a:extLst>
          </p:cNvPr>
          <p:cNvSpPr>
            <a:spLocks noGrp="1"/>
          </p:cNvSpPr>
          <p:nvPr>
            <p:ph idx="1"/>
          </p:nvPr>
        </p:nvSpPr>
        <p:spPr>
          <a:xfrm>
            <a:off x="838200" y="1244338"/>
            <a:ext cx="10515600" cy="4781369"/>
          </a:xfrm>
        </p:spPr>
        <p:txBody>
          <a:bodyPr/>
          <a:lstStyle/>
          <a:p>
            <a:r>
              <a:rPr lang="en-US" dirty="0">
                <a:solidFill>
                  <a:schemeClr val="bg1"/>
                </a:solidFill>
                <a:latin typeface="Times New Roman" panose="02020603050405020304" pitchFamily="18" charset="0"/>
                <a:cs typeface="Times New Roman" panose="02020603050405020304" pitchFamily="18" charset="0"/>
              </a:rPr>
              <a:t>Meet with internal stakeholders</a:t>
            </a:r>
          </a:p>
          <a:p>
            <a:pPr lvl="1"/>
            <a:r>
              <a:rPr lang="en-US" dirty="0">
                <a:solidFill>
                  <a:schemeClr val="bg1"/>
                </a:solidFill>
                <a:latin typeface="Times New Roman" panose="02020603050405020304" pitchFamily="18" charset="0"/>
                <a:cs typeface="Times New Roman" panose="02020603050405020304" pitchFamily="18" charset="0"/>
              </a:rPr>
              <a:t>Identify business questions</a:t>
            </a:r>
          </a:p>
          <a:p>
            <a:r>
              <a:rPr lang="en-US" dirty="0">
                <a:solidFill>
                  <a:schemeClr val="bg1"/>
                </a:solidFill>
                <a:latin typeface="Times New Roman" panose="02020603050405020304" pitchFamily="18" charset="0"/>
                <a:cs typeface="Times New Roman" panose="02020603050405020304" pitchFamily="18" charset="0"/>
              </a:rPr>
              <a:t>Collect data</a:t>
            </a:r>
          </a:p>
          <a:p>
            <a:pPr lvl="1"/>
            <a:r>
              <a:rPr lang="en-US" dirty="0">
                <a:solidFill>
                  <a:schemeClr val="bg1"/>
                </a:solidFill>
                <a:latin typeface="Times New Roman" panose="02020603050405020304" pitchFamily="18" charset="0"/>
                <a:cs typeface="Times New Roman" panose="02020603050405020304" pitchFamily="18" charset="0"/>
              </a:rPr>
              <a:t>Identified and extracted dataset, stored internally in secure and ethical file location</a:t>
            </a:r>
          </a:p>
          <a:p>
            <a:r>
              <a:rPr lang="en-US" dirty="0">
                <a:solidFill>
                  <a:schemeClr val="bg1"/>
                </a:solidFill>
                <a:latin typeface="Times New Roman" panose="02020603050405020304" pitchFamily="18" charset="0"/>
                <a:cs typeface="Times New Roman" panose="02020603050405020304" pitchFamily="18" charset="0"/>
              </a:rPr>
              <a:t>Data preparation </a:t>
            </a:r>
          </a:p>
          <a:p>
            <a:pPr lvl="1"/>
            <a:r>
              <a:rPr lang="en-US" dirty="0">
                <a:solidFill>
                  <a:schemeClr val="bg1"/>
                </a:solidFill>
                <a:latin typeface="Times New Roman" panose="02020603050405020304" pitchFamily="18" charset="0"/>
                <a:cs typeface="Times New Roman" panose="02020603050405020304" pitchFamily="18" charset="0"/>
              </a:rPr>
              <a:t>Converted relevant columns, checked for missing values, assessed data to gain foundational exploration knowledge</a:t>
            </a:r>
          </a:p>
        </p:txBody>
      </p:sp>
      <p:sp>
        <p:nvSpPr>
          <p:cNvPr id="4" name="Footer Placeholder 3">
            <a:extLst>
              <a:ext uri="{FF2B5EF4-FFF2-40B4-BE49-F238E27FC236}">
                <a16:creationId xmlns:a16="http://schemas.microsoft.com/office/drawing/2014/main" id="{4858A20D-DC79-DD3C-21F7-3A54DEA8BE91}"/>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Merrimack College</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9ACA42F-B52B-DA62-6C95-0A1E3440D1F4}"/>
              </a:ext>
            </a:extLst>
          </p:cNvPr>
          <p:cNvSpPr>
            <a:spLocks noGrp="1"/>
          </p:cNvSpPr>
          <p:nvPr>
            <p:ph type="sldNum" sz="quarter" idx="12"/>
          </p:nvPr>
        </p:nvSpPr>
        <p:spPr/>
        <p:txBody>
          <a:bodyPr/>
          <a:lstStyle/>
          <a:p>
            <a:fld id="{3B89865A-306D-41A3-BFDD-D623D086CC80}" type="slidenum">
              <a:rPr lang="en-US" smtClean="0">
                <a:latin typeface="Times New Roman" panose="02020603050405020304" pitchFamily="18" charset="0"/>
                <a:cs typeface="Times New Roman" panose="02020603050405020304" pitchFamily="18" charset="0"/>
              </a:rPr>
              <a:t>4</a:t>
            </a:fld>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18136E7-A53A-58F0-CFFB-277598499284}"/>
              </a:ext>
            </a:extLst>
          </p:cNvPr>
          <p:cNvSpPr txBox="1"/>
          <p:nvPr/>
        </p:nvSpPr>
        <p:spPr>
          <a:xfrm>
            <a:off x="8879" y="6211669"/>
            <a:ext cx="1900527" cy="646331"/>
          </a:xfrm>
          <a:prstGeom prst="rect">
            <a:avLst/>
          </a:prstGeom>
          <a:solidFill>
            <a:schemeClr val="tx1">
              <a:lumMod val="75000"/>
              <a:lumOff val="25000"/>
            </a:schemeClr>
          </a:solidFill>
          <a:ln>
            <a:solidFill>
              <a:schemeClr val="bg1">
                <a:lumMod val="50000"/>
              </a:schemeClr>
            </a:solidFill>
          </a:ln>
        </p:spPr>
        <p:style>
          <a:lnRef idx="0">
            <a:schemeClr val="dk1"/>
          </a:lnRef>
          <a:fillRef idx="3">
            <a:schemeClr val="dk1"/>
          </a:fillRef>
          <a:effectRef idx="3">
            <a:schemeClr val="dk1"/>
          </a:effectRef>
          <a:fontRef idx="minor">
            <a:schemeClr val="lt1"/>
          </a:fontRef>
        </p:style>
        <p:txBody>
          <a:bodyPr wrap="square" rtlCol="0">
            <a:spAutoFit/>
          </a:bodyPr>
          <a:lstStyle/>
          <a:p>
            <a:r>
              <a:rPr lang="en-US" sz="1200" dirty="0">
                <a:solidFill>
                  <a:schemeClr val="bg1">
                    <a:lumMod val="75000"/>
                  </a:schemeClr>
                </a:solidFill>
                <a:latin typeface="Times New Roman" panose="02020603050405020304" pitchFamily="18" charset="0"/>
                <a:cs typeface="Times New Roman" panose="02020603050405020304" pitchFamily="18" charset="0"/>
              </a:rPr>
              <a:t>Reference(s):</a:t>
            </a:r>
          </a:p>
          <a:p>
            <a:r>
              <a:rPr lang="en-US" sz="1200" dirty="0">
                <a:solidFill>
                  <a:schemeClr val="bg1">
                    <a:lumMod val="75000"/>
                  </a:schemeClr>
                </a:solidFill>
                <a:latin typeface="Times New Roman" panose="02020603050405020304" pitchFamily="18" charset="0"/>
                <a:cs typeface="Times New Roman" panose="02020603050405020304" pitchFamily="18" charset="0"/>
              </a:rPr>
              <a:t>(Lin et al., 2022)</a:t>
            </a:r>
          </a:p>
          <a:p>
            <a:r>
              <a:rPr lang="en-US" sz="1200" dirty="0">
                <a:solidFill>
                  <a:schemeClr val="bg1">
                    <a:lumMod val="75000"/>
                  </a:schemeClr>
                </a:solidFill>
                <a:latin typeface="Times New Roman" panose="02020603050405020304" pitchFamily="18" charset="0"/>
                <a:cs typeface="Times New Roman" panose="02020603050405020304" pitchFamily="18" charset="0"/>
              </a:rPr>
              <a:t>(Schick et al., 2022)</a:t>
            </a:r>
          </a:p>
        </p:txBody>
      </p:sp>
      <p:cxnSp>
        <p:nvCxnSpPr>
          <p:cNvPr id="7" name="Straight Connector 6">
            <a:extLst>
              <a:ext uri="{FF2B5EF4-FFF2-40B4-BE49-F238E27FC236}">
                <a16:creationId xmlns:a16="http://schemas.microsoft.com/office/drawing/2014/main" id="{0390BC5F-6D4E-4EC1-3EEB-5D1D0508001F}"/>
              </a:ext>
            </a:extLst>
          </p:cNvPr>
          <p:cNvCxnSpPr>
            <a:cxnSpLocks/>
          </p:cNvCxnSpPr>
          <p:nvPr/>
        </p:nvCxnSpPr>
        <p:spPr>
          <a:xfrm>
            <a:off x="838200" y="6168456"/>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27920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alpha val="7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EB77B0-6C63-EB21-E461-728230A8E397}"/>
              </a:ext>
            </a:extLst>
          </p:cNvPr>
          <p:cNvSpPr/>
          <p:nvPr/>
        </p:nvSpPr>
        <p:spPr>
          <a:xfrm>
            <a:off x="51062" y="136525"/>
            <a:ext cx="11237069" cy="914400"/>
          </a:xfrm>
          <a:prstGeom prst="rect">
            <a:avLst/>
          </a:prstGeom>
          <a:solidFill>
            <a:schemeClr val="bg2">
              <a:lumMod val="25000"/>
            </a:schemeClr>
          </a:solidFill>
          <a:ln>
            <a:noFill/>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2" name="Title 1">
            <a:extLst>
              <a:ext uri="{FF2B5EF4-FFF2-40B4-BE49-F238E27FC236}">
                <a16:creationId xmlns:a16="http://schemas.microsoft.com/office/drawing/2014/main" id="{446E197B-AA42-C221-E99C-6C937E1BA0E6}"/>
              </a:ext>
            </a:extLst>
          </p:cNvPr>
          <p:cNvSpPr>
            <a:spLocks noGrp="1"/>
          </p:cNvSpPr>
          <p:nvPr>
            <p:ph type="title"/>
          </p:nvPr>
        </p:nvSpPr>
        <p:spPr>
          <a:xfrm>
            <a:off x="51062" y="136525"/>
            <a:ext cx="11129128" cy="914400"/>
          </a:xfrm>
        </p:spPr>
        <p:txBody>
          <a:bodyPr/>
          <a:lstStyle/>
          <a:p>
            <a:r>
              <a:rPr lang="en-US" dirty="0">
                <a:solidFill>
                  <a:schemeClr val="bg1"/>
                </a:solidFill>
                <a:latin typeface="Times New Roman" panose="02020603050405020304" pitchFamily="18" charset="0"/>
                <a:cs typeface="Times New Roman" panose="02020603050405020304" pitchFamily="18" charset="0"/>
              </a:rPr>
              <a:t>Exploratory Data Analysis</a:t>
            </a:r>
          </a:p>
        </p:txBody>
      </p:sp>
      <p:sp>
        <p:nvSpPr>
          <p:cNvPr id="3" name="Content Placeholder 2">
            <a:extLst>
              <a:ext uri="{FF2B5EF4-FFF2-40B4-BE49-F238E27FC236}">
                <a16:creationId xmlns:a16="http://schemas.microsoft.com/office/drawing/2014/main" id="{359D592B-5126-BB4A-F016-6326352CEBC9}"/>
              </a:ext>
            </a:extLst>
          </p:cNvPr>
          <p:cNvSpPr>
            <a:spLocks noGrp="1"/>
          </p:cNvSpPr>
          <p:nvPr>
            <p:ph idx="1"/>
          </p:nvPr>
        </p:nvSpPr>
        <p:spPr>
          <a:xfrm>
            <a:off x="838200" y="1244338"/>
            <a:ext cx="10515600" cy="4781369"/>
          </a:xfrm>
        </p:spPr>
        <p:txBody>
          <a:bodyPr/>
          <a:lstStyle/>
          <a:p>
            <a:r>
              <a:rPr lang="en-US" dirty="0">
                <a:solidFill>
                  <a:schemeClr val="bg1"/>
                </a:solidFill>
                <a:latin typeface="Times New Roman" panose="02020603050405020304" pitchFamily="18" charset="0"/>
                <a:cs typeface="Times New Roman" panose="02020603050405020304" pitchFamily="18" charset="0"/>
              </a:rPr>
              <a:t>Exploratory data analysis</a:t>
            </a:r>
          </a:p>
          <a:p>
            <a:endParaRPr lang="en-US" dirty="0">
              <a:solidFill>
                <a:schemeClr val="bg1"/>
              </a:solidFill>
              <a:latin typeface="Times New Roman" panose="02020603050405020304" pitchFamily="18" charset="0"/>
              <a:cs typeface="Times New Roman" panose="02020603050405020304" pitchFamily="18" charset="0"/>
            </a:endParaRPr>
          </a:p>
          <a:p>
            <a:pPr lvl="1"/>
            <a:r>
              <a:rPr lang="en-US" dirty="0">
                <a:solidFill>
                  <a:schemeClr val="bg1"/>
                </a:solidFill>
                <a:latin typeface="Times New Roman" panose="02020603050405020304" pitchFamily="18" charset="0"/>
                <a:cs typeface="Times New Roman" panose="02020603050405020304" pitchFamily="18" charset="0"/>
              </a:rPr>
              <a:t>Salary Distribution by Experience Level (Boxplot)</a:t>
            </a:r>
          </a:p>
          <a:p>
            <a:pPr lvl="1"/>
            <a:r>
              <a:rPr lang="en-US" dirty="0">
                <a:solidFill>
                  <a:schemeClr val="bg1"/>
                </a:solidFill>
                <a:latin typeface="Times New Roman" panose="02020603050405020304" pitchFamily="18" charset="0"/>
                <a:cs typeface="Times New Roman" panose="02020603050405020304" pitchFamily="18" charset="0"/>
              </a:rPr>
              <a:t>Average Salary by Company Location, US vs Offshore, (</a:t>
            </a:r>
            <a:r>
              <a:rPr lang="en-US" dirty="0" err="1">
                <a:solidFill>
                  <a:schemeClr val="bg1"/>
                </a:solidFill>
                <a:latin typeface="Times New Roman" panose="02020603050405020304" pitchFamily="18" charset="0"/>
                <a:cs typeface="Times New Roman" panose="02020603050405020304" pitchFamily="18" charset="0"/>
              </a:rPr>
              <a:t>Barplot</a:t>
            </a:r>
            <a:r>
              <a:rPr lang="en-US" dirty="0">
                <a:solidFill>
                  <a:schemeClr val="bg1"/>
                </a:solidFill>
                <a:latin typeface="Times New Roman" panose="02020603050405020304" pitchFamily="18" charset="0"/>
                <a:cs typeface="Times New Roman" panose="02020603050405020304" pitchFamily="18" charset="0"/>
              </a:rPr>
              <a:t>)</a:t>
            </a:r>
          </a:p>
          <a:p>
            <a:pPr lvl="1"/>
            <a:r>
              <a:rPr lang="en-US" dirty="0">
                <a:solidFill>
                  <a:schemeClr val="bg1"/>
                </a:solidFill>
                <a:latin typeface="Times New Roman" panose="02020603050405020304" pitchFamily="18" charset="0"/>
                <a:cs typeface="Times New Roman" panose="02020603050405020304" pitchFamily="18" charset="0"/>
              </a:rPr>
              <a:t>Correlation Analysis Between Numerical Variables (Bivariate)</a:t>
            </a:r>
          </a:p>
          <a:p>
            <a:pPr lvl="1"/>
            <a:r>
              <a:rPr lang="en-US" dirty="0">
                <a:solidFill>
                  <a:schemeClr val="bg1"/>
                </a:solidFill>
                <a:latin typeface="Times New Roman" panose="02020603050405020304" pitchFamily="18" charset="0"/>
                <a:cs typeface="Times New Roman" panose="02020603050405020304" pitchFamily="18" charset="0"/>
              </a:rPr>
              <a:t>Remote Work Ratio vs Salary (</a:t>
            </a:r>
            <a:r>
              <a:rPr lang="en-US" dirty="0" err="1">
                <a:solidFill>
                  <a:schemeClr val="bg1"/>
                </a:solidFill>
                <a:latin typeface="Times New Roman" panose="02020603050405020304" pitchFamily="18" charset="0"/>
                <a:cs typeface="Times New Roman" panose="02020603050405020304" pitchFamily="18" charset="0"/>
              </a:rPr>
              <a:t>Barplot</a:t>
            </a:r>
            <a:r>
              <a:rPr lang="en-US" dirty="0">
                <a:solidFill>
                  <a:schemeClr val="bg1"/>
                </a:solidFill>
                <a:latin typeface="Times New Roman" panose="02020603050405020304" pitchFamily="18" charset="0"/>
                <a:cs typeface="Times New Roman" panose="02020603050405020304" pitchFamily="18" charset="0"/>
              </a:rPr>
              <a:t>)</a:t>
            </a:r>
          </a:p>
          <a:p>
            <a:pPr lvl="1"/>
            <a:r>
              <a:rPr lang="en-US" dirty="0">
                <a:solidFill>
                  <a:schemeClr val="bg1"/>
                </a:solidFill>
                <a:latin typeface="Times New Roman" panose="02020603050405020304" pitchFamily="18" charset="0"/>
                <a:cs typeface="Times New Roman" panose="02020603050405020304" pitchFamily="18" charset="0"/>
              </a:rPr>
              <a:t>Salary Distribution by Company Size (Boxplot)</a:t>
            </a:r>
          </a:p>
          <a:p>
            <a:pPr lvl="1"/>
            <a:r>
              <a:rPr lang="en-US" dirty="0">
                <a:solidFill>
                  <a:schemeClr val="bg1"/>
                </a:solidFill>
                <a:latin typeface="Times New Roman" panose="02020603050405020304" pitchFamily="18" charset="0"/>
                <a:cs typeface="Times New Roman" panose="02020603050405020304" pitchFamily="18" charset="0"/>
              </a:rPr>
              <a:t>Average Salary by Job Title (</a:t>
            </a:r>
            <a:r>
              <a:rPr lang="en-US" dirty="0" err="1">
                <a:solidFill>
                  <a:schemeClr val="bg1"/>
                </a:solidFill>
                <a:latin typeface="Times New Roman" panose="02020603050405020304" pitchFamily="18" charset="0"/>
                <a:cs typeface="Times New Roman" panose="02020603050405020304" pitchFamily="18" charset="0"/>
              </a:rPr>
              <a:t>Barplot</a:t>
            </a:r>
            <a:r>
              <a:rPr lang="en-US" dirty="0">
                <a:solidFill>
                  <a:schemeClr val="bg1"/>
                </a:solidFill>
                <a:latin typeface="Times New Roman" panose="02020603050405020304" pitchFamily="18" charset="0"/>
                <a:cs typeface="Times New Roman" panose="02020603050405020304" pitchFamily="18" charset="0"/>
              </a:rPr>
              <a:t>)</a:t>
            </a:r>
          </a:p>
          <a:p>
            <a:pPr lvl="1"/>
            <a:r>
              <a:rPr lang="en-US" dirty="0">
                <a:solidFill>
                  <a:schemeClr val="bg1"/>
                </a:solidFill>
                <a:latin typeface="Times New Roman" panose="02020603050405020304" pitchFamily="18" charset="0"/>
                <a:cs typeface="Times New Roman" panose="02020603050405020304" pitchFamily="18" charset="0"/>
              </a:rPr>
              <a:t>Clustering (Unsupervised Learning, K-Means)</a:t>
            </a:r>
          </a:p>
          <a:p>
            <a:pPr lvl="1"/>
            <a:r>
              <a:rPr lang="en-US" dirty="0">
                <a:solidFill>
                  <a:schemeClr val="bg1"/>
                </a:solidFill>
                <a:latin typeface="Times New Roman" panose="02020603050405020304" pitchFamily="18" charset="0"/>
                <a:cs typeface="Times New Roman" panose="02020603050405020304" pitchFamily="18" charset="0"/>
              </a:rPr>
              <a:t>Hypothesis Testing (T-Test)</a:t>
            </a:r>
          </a:p>
        </p:txBody>
      </p:sp>
      <p:sp>
        <p:nvSpPr>
          <p:cNvPr id="4" name="Footer Placeholder 3">
            <a:extLst>
              <a:ext uri="{FF2B5EF4-FFF2-40B4-BE49-F238E27FC236}">
                <a16:creationId xmlns:a16="http://schemas.microsoft.com/office/drawing/2014/main" id="{4858A20D-DC79-DD3C-21F7-3A54DEA8BE91}"/>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Merrimack College</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9ACA42F-B52B-DA62-6C95-0A1E3440D1F4}"/>
              </a:ext>
            </a:extLst>
          </p:cNvPr>
          <p:cNvSpPr>
            <a:spLocks noGrp="1"/>
          </p:cNvSpPr>
          <p:nvPr>
            <p:ph type="sldNum" sz="quarter" idx="12"/>
          </p:nvPr>
        </p:nvSpPr>
        <p:spPr/>
        <p:txBody>
          <a:bodyPr/>
          <a:lstStyle/>
          <a:p>
            <a:fld id="{3B89865A-306D-41A3-BFDD-D623D086CC80}" type="slidenum">
              <a:rPr lang="en-US" smtClean="0">
                <a:latin typeface="Times New Roman" panose="02020603050405020304" pitchFamily="18" charset="0"/>
                <a:cs typeface="Times New Roman" panose="02020603050405020304" pitchFamily="18" charset="0"/>
              </a:rPr>
              <a:t>5</a:t>
            </a:fld>
            <a:endParaRPr lang="en-US"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0390BC5F-6D4E-4EC1-3EEB-5D1D0508001F}"/>
              </a:ext>
            </a:extLst>
          </p:cNvPr>
          <p:cNvCxnSpPr>
            <a:cxnSpLocks/>
          </p:cNvCxnSpPr>
          <p:nvPr/>
        </p:nvCxnSpPr>
        <p:spPr>
          <a:xfrm>
            <a:off x="838200" y="6168456"/>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03DDE59-94CC-21AA-95CC-7B7E20B78377}"/>
              </a:ext>
            </a:extLst>
          </p:cNvPr>
          <p:cNvSpPr txBox="1"/>
          <p:nvPr/>
        </p:nvSpPr>
        <p:spPr>
          <a:xfrm>
            <a:off x="8879" y="6211669"/>
            <a:ext cx="1900527" cy="646331"/>
          </a:xfrm>
          <a:prstGeom prst="rect">
            <a:avLst/>
          </a:prstGeom>
          <a:solidFill>
            <a:schemeClr val="tx1">
              <a:lumMod val="75000"/>
              <a:lumOff val="25000"/>
            </a:schemeClr>
          </a:solidFill>
          <a:ln>
            <a:solidFill>
              <a:schemeClr val="bg1">
                <a:lumMod val="50000"/>
              </a:schemeClr>
            </a:solidFill>
          </a:ln>
        </p:spPr>
        <p:style>
          <a:lnRef idx="0">
            <a:schemeClr val="dk1"/>
          </a:lnRef>
          <a:fillRef idx="3">
            <a:schemeClr val="dk1"/>
          </a:fillRef>
          <a:effectRef idx="3">
            <a:schemeClr val="dk1"/>
          </a:effectRef>
          <a:fontRef idx="minor">
            <a:schemeClr val="lt1"/>
          </a:fontRef>
        </p:style>
        <p:txBody>
          <a:bodyPr wrap="square" rtlCol="0">
            <a:spAutoFit/>
          </a:bodyPr>
          <a:lstStyle/>
          <a:p>
            <a:r>
              <a:rPr lang="en-US" sz="1200" dirty="0">
                <a:solidFill>
                  <a:schemeClr val="bg1">
                    <a:lumMod val="75000"/>
                  </a:schemeClr>
                </a:solidFill>
                <a:latin typeface="Times New Roman" panose="02020603050405020304" pitchFamily="18" charset="0"/>
                <a:cs typeface="Times New Roman" panose="02020603050405020304" pitchFamily="18" charset="0"/>
              </a:rPr>
              <a:t>Reference(s):</a:t>
            </a:r>
          </a:p>
          <a:p>
            <a:r>
              <a:rPr lang="en-US" sz="1200" dirty="0">
                <a:solidFill>
                  <a:schemeClr val="bg1">
                    <a:lumMod val="75000"/>
                  </a:schemeClr>
                </a:solidFill>
                <a:latin typeface="Times New Roman" panose="02020603050405020304" pitchFamily="18" charset="0"/>
                <a:cs typeface="Times New Roman" panose="02020603050405020304" pitchFamily="18" charset="0"/>
              </a:rPr>
              <a:t>(</a:t>
            </a:r>
            <a:r>
              <a:rPr lang="en-US" sz="1200" dirty="0" err="1">
                <a:solidFill>
                  <a:schemeClr val="bg1">
                    <a:lumMod val="75000"/>
                  </a:schemeClr>
                </a:solidFill>
                <a:latin typeface="Times New Roman" panose="02020603050405020304" pitchFamily="18" charset="0"/>
                <a:cs typeface="Times New Roman" panose="02020603050405020304" pitchFamily="18" charset="0"/>
              </a:rPr>
              <a:t>Komorowski</a:t>
            </a:r>
            <a:r>
              <a:rPr lang="en-US" sz="1200" dirty="0">
                <a:solidFill>
                  <a:schemeClr val="bg1">
                    <a:lumMod val="75000"/>
                  </a:schemeClr>
                </a:solidFill>
                <a:latin typeface="Times New Roman" panose="02020603050405020304" pitchFamily="18" charset="0"/>
                <a:cs typeface="Times New Roman" panose="02020603050405020304" pitchFamily="18" charset="0"/>
              </a:rPr>
              <a:t> et al., 2016).</a:t>
            </a:r>
          </a:p>
          <a:p>
            <a:endParaRPr lang="en-US" sz="1200" dirty="0">
              <a:solidFill>
                <a:schemeClr val="bg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163830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alpha val="7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EB77B0-6C63-EB21-E461-728230A8E397}"/>
              </a:ext>
            </a:extLst>
          </p:cNvPr>
          <p:cNvSpPr/>
          <p:nvPr/>
        </p:nvSpPr>
        <p:spPr>
          <a:xfrm>
            <a:off x="51062" y="136525"/>
            <a:ext cx="11237069" cy="914400"/>
          </a:xfrm>
          <a:prstGeom prst="rect">
            <a:avLst/>
          </a:prstGeom>
          <a:solidFill>
            <a:schemeClr val="bg2">
              <a:lumMod val="25000"/>
            </a:schemeClr>
          </a:solidFill>
          <a:ln>
            <a:noFill/>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2" name="Title 1">
            <a:extLst>
              <a:ext uri="{FF2B5EF4-FFF2-40B4-BE49-F238E27FC236}">
                <a16:creationId xmlns:a16="http://schemas.microsoft.com/office/drawing/2014/main" id="{446E197B-AA42-C221-E99C-6C937E1BA0E6}"/>
              </a:ext>
            </a:extLst>
          </p:cNvPr>
          <p:cNvSpPr>
            <a:spLocks noGrp="1"/>
          </p:cNvSpPr>
          <p:nvPr>
            <p:ph type="title"/>
          </p:nvPr>
        </p:nvSpPr>
        <p:spPr>
          <a:xfrm>
            <a:off x="51062" y="136525"/>
            <a:ext cx="11129128" cy="914400"/>
          </a:xfrm>
        </p:spPr>
        <p:txBody>
          <a:bodyPr/>
          <a:lstStyle/>
          <a:p>
            <a:r>
              <a:rPr lang="en-US" dirty="0">
                <a:solidFill>
                  <a:schemeClr val="bg1"/>
                </a:solidFill>
                <a:latin typeface="Times New Roman" panose="02020603050405020304" pitchFamily="18" charset="0"/>
                <a:cs typeface="Times New Roman" panose="02020603050405020304" pitchFamily="18" charset="0"/>
              </a:rPr>
              <a:t>Salary Distribution by Experience Level</a:t>
            </a:r>
          </a:p>
        </p:txBody>
      </p:sp>
      <p:sp>
        <p:nvSpPr>
          <p:cNvPr id="4" name="Footer Placeholder 3">
            <a:extLst>
              <a:ext uri="{FF2B5EF4-FFF2-40B4-BE49-F238E27FC236}">
                <a16:creationId xmlns:a16="http://schemas.microsoft.com/office/drawing/2014/main" id="{4858A20D-DC79-DD3C-21F7-3A54DEA8BE91}"/>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Merrimack College</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9ACA42F-B52B-DA62-6C95-0A1E3440D1F4}"/>
              </a:ext>
            </a:extLst>
          </p:cNvPr>
          <p:cNvSpPr>
            <a:spLocks noGrp="1"/>
          </p:cNvSpPr>
          <p:nvPr>
            <p:ph type="sldNum" sz="quarter" idx="12"/>
          </p:nvPr>
        </p:nvSpPr>
        <p:spPr/>
        <p:txBody>
          <a:bodyPr/>
          <a:lstStyle/>
          <a:p>
            <a:fld id="{3B89865A-306D-41A3-BFDD-D623D086CC80}" type="slidenum">
              <a:rPr lang="en-US" smtClean="0">
                <a:latin typeface="Times New Roman" panose="02020603050405020304" pitchFamily="18" charset="0"/>
                <a:cs typeface="Times New Roman" panose="02020603050405020304" pitchFamily="18" charset="0"/>
              </a:rPr>
              <a:t>6</a:t>
            </a:fld>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18136E7-A53A-58F0-CFFB-277598499284}"/>
              </a:ext>
            </a:extLst>
          </p:cNvPr>
          <p:cNvSpPr txBox="1"/>
          <p:nvPr/>
        </p:nvSpPr>
        <p:spPr>
          <a:xfrm>
            <a:off x="8879" y="6211669"/>
            <a:ext cx="1900527" cy="646331"/>
          </a:xfrm>
          <a:prstGeom prst="rect">
            <a:avLst/>
          </a:prstGeom>
          <a:solidFill>
            <a:schemeClr val="tx1">
              <a:lumMod val="75000"/>
              <a:lumOff val="25000"/>
            </a:schemeClr>
          </a:solidFill>
          <a:ln>
            <a:solidFill>
              <a:schemeClr val="bg1">
                <a:lumMod val="50000"/>
              </a:schemeClr>
            </a:solidFill>
          </a:ln>
        </p:spPr>
        <p:style>
          <a:lnRef idx="0">
            <a:schemeClr val="dk1"/>
          </a:lnRef>
          <a:fillRef idx="3">
            <a:schemeClr val="dk1"/>
          </a:fillRef>
          <a:effectRef idx="3">
            <a:schemeClr val="dk1"/>
          </a:effectRef>
          <a:fontRef idx="minor">
            <a:schemeClr val="lt1"/>
          </a:fontRef>
        </p:style>
        <p:txBody>
          <a:bodyPr wrap="square" rtlCol="0">
            <a:spAutoFit/>
          </a:bodyPr>
          <a:lstStyle/>
          <a:p>
            <a:r>
              <a:rPr lang="en-US" sz="1200" dirty="0">
                <a:solidFill>
                  <a:schemeClr val="bg1">
                    <a:lumMod val="75000"/>
                  </a:schemeClr>
                </a:solidFill>
                <a:latin typeface="Times New Roman" panose="02020603050405020304" pitchFamily="18" charset="0"/>
                <a:cs typeface="Times New Roman" panose="02020603050405020304" pitchFamily="18" charset="0"/>
              </a:rPr>
              <a:t>Reference(s):</a:t>
            </a:r>
          </a:p>
          <a:p>
            <a:r>
              <a:rPr lang="en-US" sz="1200" dirty="0">
                <a:solidFill>
                  <a:schemeClr val="bg1">
                    <a:lumMod val="75000"/>
                  </a:schemeClr>
                </a:solidFill>
                <a:latin typeface="Times New Roman" panose="02020603050405020304" pitchFamily="18" charset="0"/>
                <a:cs typeface="Times New Roman" panose="02020603050405020304" pitchFamily="18" charset="0"/>
              </a:rPr>
              <a:t>(Hong et al., 2013)</a:t>
            </a:r>
          </a:p>
          <a:p>
            <a:endParaRPr lang="en-US" sz="1200" dirty="0">
              <a:solidFill>
                <a:schemeClr val="bg1">
                  <a:lumMod val="75000"/>
                </a:schemeClr>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0390BC5F-6D4E-4EC1-3EEB-5D1D0508001F}"/>
              </a:ext>
            </a:extLst>
          </p:cNvPr>
          <p:cNvCxnSpPr>
            <a:cxnSpLocks/>
          </p:cNvCxnSpPr>
          <p:nvPr/>
        </p:nvCxnSpPr>
        <p:spPr>
          <a:xfrm>
            <a:off x="838200" y="6168456"/>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 descr="Module-05_Project-01_R-and-Python_-Razzano_files/figure-pptx/unnamed-chunk-1-1.png">
            <a:extLst>
              <a:ext uri="{FF2B5EF4-FFF2-40B4-BE49-F238E27FC236}">
                <a16:creationId xmlns:a16="http://schemas.microsoft.com/office/drawing/2014/main" id="{9DB28E48-029E-4D37-5D77-537DE13BEDB2}"/>
              </a:ext>
            </a:extLst>
          </p:cNvPr>
          <p:cNvPicPr>
            <a:picLocks noGrp="1" noChangeAspect="1"/>
          </p:cNvPicPr>
          <p:nvPr>
            <p:ph idx="1"/>
          </p:nvPr>
        </p:nvPicPr>
        <p:blipFill>
          <a:blip r:embed="rId3"/>
          <a:stretch>
            <a:fillRect/>
          </a:stretch>
        </p:blipFill>
        <p:spPr bwMode="auto">
          <a:xfrm>
            <a:off x="5782402" y="1404303"/>
            <a:ext cx="5495198" cy="4396159"/>
          </a:xfrm>
          <a:prstGeom prst="rect">
            <a:avLst/>
          </a:prstGeom>
          <a:ln w="228600" cap="sq" cmpd="thickThin">
            <a:solidFill>
              <a:srgbClr val="000000"/>
            </a:solidFill>
            <a:prstDash val="solid"/>
            <a:miter lim="800000"/>
          </a:ln>
          <a:effectLst>
            <a:innerShdw blurRad="76200">
              <a:srgbClr val="000000"/>
            </a:innerShdw>
          </a:effectLst>
        </p:spPr>
      </p:pic>
      <p:sp>
        <p:nvSpPr>
          <p:cNvPr id="10" name="TextBox 9">
            <a:extLst>
              <a:ext uri="{FF2B5EF4-FFF2-40B4-BE49-F238E27FC236}">
                <a16:creationId xmlns:a16="http://schemas.microsoft.com/office/drawing/2014/main" id="{ABB7C56F-96B1-3021-830E-C768488927AD}"/>
              </a:ext>
            </a:extLst>
          </p:cNvPr>
          <p:cNvSpPr txBox="1"/>
          <p:nvPr/>
        </p:nvSpPr>
        <p:spPr>
          <a:xfrm>
            <a:off x="168812" y="1517715"/>
            <a:ext cx="4912235" cy="4093428"/>
          </a:xfrm>
          <a:prstGeom prst="rect">
            <a:avLst/>
          </a:prstGeom>
          <a:noFill/>
        </p:spPr>
        <p:txBody>
          <a:bodyPr wrap="square" rtlCol="0">
            <a:spAutoFit/>
          </a:bodyPr>
          <a:lstStyle/>
          <a:p>
            <a:pPr marL="285750" indent="-285750">
              <a:buFont typeface="Arial" panose="020B0604020202020204" pitchFamily="34" charset="0"/>
              <a:buChar char="•"/>
            </a:pPr>
            <a:r>
              <a:rPr lang="en-US" sz="2000" i="1" dirty="0">
                <a:solidFill>
                  <a:schemeClr val="bg1"/>
                </a:solidFill>
                <a:latin typeface="Times New Roman" panose="02020603050405020304" pitchFamily="18" charset="0"/>
                <a:cs typeface="Times New Roman" panose="02020603050405020304" pitchFamily="18" charset="0"/>
              </a:rPr>
              <a:t>Exploratory Data Analysis Type: Boxplot </a:t>
            </a: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Takeaways</a:t>
            </a:r>
          </a:p>
          <a:p>
            <a:pPr marL="742950" lvl="1"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Salaries increase with experience level</a:t>
            </a:r>
          </a:p>
          <a:p>
            <a:pPr marL="742950" lvl="1"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Entry-Level (EN) positions show the lowest median salaries</a:t>
            </a:r>
          </a:p>
          <a:p>
            <a:pPr marL="742950" lvl="1"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Executive-Level (EX) positions have the highest median salaries</a:t>
            </a:r>
          </a:p>
          <a:p>
            <a:pPr marL="742950" lvl="1"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Strong correlation between experience and salary levels, reflecting a competitive employment environment where more experienced individuals command higher pay</a:t>
            </a:r>
          </a:p>
        </p:txBody>
      </p:sp>
    </p:spTree>
    <p:extLst>
      <p:ext uri="{BB962C8B-B14F-4D97-AF65-F5344CB8AC3E}">
        <p14:creationId xmlns:p14="http://schemas.microsoft.com/office/powerpoint/2010/main" val="220403940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50000"/>
            <a:alpha val="7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EB77B0-6C63-EB21-E461-728230A8E397}"/>
              </a:ext>
            </a:extLst>
          </p:cNvPr>
          <p:cNvSpPr/>
          <p:nvPr/>
        </p:nvSpPr>
        <p:spPr>
          <a:xfrm>
            <a:off x="51062" y="136525"/>
            <a:ext cx="11237069" cy="914400"/>
          </a:xfrm>
          <a:prstGeom prst="rect">
            <a:avLst/>
          </a:prstGeom>
          <a:solidFill>
            <a:schemeClr val="bg2">
              <a:lumMod val="25000"/>
            </a:schemeClr>
          </a:solidFill>
          <a:ln>
            <a:noFill/>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2" name="Title 1">
            <a:extLst>
              <a:ext uri="{FF2B5EF4-FFF2-40B4-BE49-F238E27FC236}">
                <a16:creationId xmlns:a16="http://schemas.microsoft.com/office/drawing/2014/main" id="{446E197B-AA42-C221-E99C-6C937E1BA0E6}"/>
              </a:ext>
            </a:extLst>
          </p:cNvPr>
          <p:cNvSpPr>
            <a:spLocks noGrp="1"/>
          </p:cNvSpPr>
          <p:nvPr>
            <p:ph type="title"/>
          </p:nvPr>
        </p:nvSpPr>
        <p:spPr>
          <a:xfrm>
            <a:off x="51062" y="136525"/>
            <a:ext cx="11129128" cy="914400"/>
          </a:xfrm>
        </p:spPr>
        <p:txBody>
          <a:bodyPr/>
          <a:lstStyle/>
          <a:p>
            <a:r>
              <a:rPr lang="en-US" dirty="0">
                <a:solidFill>
                  <a:schemeClr val="bg1"/>
                </a:solidFill>
                <a:latin typeface="Times New Roman" panose="02020603050405020304" pitchFamily="18" charset="0"/>
                <a:cs typeface="Times New Roman" panose="02020603050405020304" pitchFamily="18" charset="0"/>
              </a:rPr>
              <a:t>Average Salary Comparison: U.S. vs. Offshore</a:t>
            </a:r>
          </a:p>
        </p:txBody>
      </p:sp>
      <p:sp>
        <p:nvSpPr>
          <p:cNvPr id="3" name="Content Placeholder 2">
            <a:extLst>
              <a:ext uri="{FF2B5EF4-FFF2-40B4-BE49-F238E27FC236}">
                <a16:creationId xmlns:a16="http://schemas.microsoft.com/office/drawing/2014/main" id="{359D592B-5126-BB4A-F016-6326352CEBC9}"/>
              </a:ext>
            </a:extLst>
          </p:cNvPr>
          <p:cNvSpPr>
            <a:spLocks noGrp="1"/>
          </p:cNvSpPr>
          <p:nvPr>
            <p:ph idx="1"/>
          </p:nvPr>
        </p:nvSpPr>
        <p:spPr>
          <a:xfrm>
            <a:off x="267286" y="1244338"/>
            <a:ext cx="4937760" cy="4781369"/>
          </a:xfrm>
        </p:spPr>
        <p:txBody>
          <a:bodyPr>
            <a:normAutofit/>
          </a:bodyPr>
          <a:lstStyle/>
          <a:p>
            <a:r>
              <a:rPr lang="en-US" sz="2000" i="1" dirty="0">
                <a:solidFill>
                  <a:schemeClr val="bg1"/>
                </a:solidFill>
                <a:latin typeface="Times New Roman" panose="02020603050405020304" pitchFamily="18" charset="0"/>
                <a:cs typeface="Times New Roman" panose="02020603050405020304" pitchFamily="18" charset="0"/>
              </a:rPr>
              <a:t>Exploratory Data Analysis Type: Bar Plot </a:t>
            </a: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Takeaways</a:t>
            </a:r>
          </a:p>
          <a:p>
            <a:pPr lvl="1"/>
            <a:r>
              <a:rPr lang="en-US" sz="2000" dirty="0">
                <a:solidFill>
                  <a:schemeClr val="bg1"/>
                </a:solidFill>
                <a:latin typeface="Times New Roman" panose="02020603050405020304" pitchFamily="18" charset="0"/>
                <a:cs typeface="Times New Roman" panose="02020603050405020304" pitchFamily="18" charset="0"/>
              </a:rPr>
              <a:t>U.S.-based salaries are significantly higher than offshore salaries</a:t>
            </a:r>
          </a:p>
          <a:p>
            <a:pPr lvl="1"/>
            <a:r>
              <a:rPr lang="en-US" sz="2000" dirty="0">
                <a:solidFill>
                  <a:schemeClr val="bg1"/>
                </a:solidFill>
                <a:latin typeface="Times New Roman" panose="02020603050405020304" pitchFamily="18" charset="0"/>
                <a:cs typeface="Times New Roman" panose="02020603050405020304" pitchFamily="18" charset="0"/>
              </a:rPr>
              <a:t>Difference: U.S. salaries are over 50% higher than offshore salaries</a:t>
            </a:r>
          </a:p>
          <a:p>
            <a:pPr lvl="1"/>
            <a:r>
              <a:rPr lang="en-US" sz="2000" dirty="0">
                <a:solidFill>
                  <a:schemeClr val="bg1"/>
                </a:solidFill>
                <a:latin typeface="Times New Roman" panose="02020603050405020304" pitchFamily="18" charset="0"/>
                <a:cs typeface="Times New Roman" panose="02020603050405020304" pitchFamily="18" charset="0"/>
              </a:rPr>
              <a:t>Indicates  a geographical disparity in salary expectations</a:t>
            </a:r>
          </a:p>
        </p:txBody>
      </p:sp>
      <p:sp>
        <p:nvSpPr>
          <p:cNvPr id="4" name="Footer Placeholder 3">
            <a:extLst>
              <a:ext uri="{FF2B5EF4-FFF2-40B4-BE49-F238E27FC236}">
                <a16:creationId xmlns:a16="http://schemas.microsoft.com/office/drawing/2014/main" id="{4858A20D-DC79-DD3C-21F7-3A54DEA8BE91}"/>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Merrimack College</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9ACA42F-B52B-DA62-6C95-0A1E3440D1F4}"/>
              </a:ext>
            </a:extLst>
          </p:cNvPr>
          <p:cNvSpPr>
            <a:spLocks noGrp="1"/>
          </p:cNvSpPr>
          <p:nvPr>
            <p:ph type="sldNum" sz="quarter" idx="12"/>
          </p:nvPr>
        </p:nvSpPr>
        <p:spPr/>
        <p:txBody>
          <a:bodyPr/>
          <a:lstStyle/>
          <a:p>
            <a:fld id="{3B89865A-306D-41A3-BFDD-D623D086CC80}" type="slidenum">
              <a:rPr lang="en-US" smtClean="0">
                <a:latin typeface="Times New Roman" panose="02020603050405020304" pitchFamily="18" charset="0"/>
                <a:cs typeface="Times New Roman" panose="02020603050405020304" pitchFamily="18" charset="0"/>
              </a:rPr>
              <a:t>7</a:t>
            </a:fld>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18136E7-A53A-58F0-CFFB-277598499284}"/>
              </a:ext>
            </a:extLst>
          </p:cNvPr>
          <p:cNvSpPr txBox="1"/>
          <p:nvPr/>
        </p:nvSpPr>
        <p:spPr>
          <a:xfrm>
            <a:off x="8879" y="6211669"/>
            <a:ext cx="1900527" cy="646331"/>
          </a:xfrm>
          <a:prstGeom prst="rect">
            <a:avLst/>
          </a:prstGeom>
          <a:solidFill>
            <a:schemeClr val="tx1">
              <a:lumMod val="75000"/>
              <a:lumOff val="25000"/>
            </a:schemeClr>
          </a:solidFill>
          <a:ln>
            <a:solidFill>
              <a:schemeClr val="bg1">
                <a:lumMod val="50000"/>
              </a:schemeClr>
            </a:solidFill>
          </a:ln>
        </p:spPr>
        <p:style>
          <a:lnRef idx="0">
            <a:schemeClr val="dk1"/>
          </a:lnRef>
          <a:fillRef idx="3">
            <a:schemeClr val="dk1"/>
          </a:fillRef>
          <a:effectRef idx="3">
            <a:schemeClr val="dk1"/>
          </a:effectRef>
          <a:fontRef idx="minor">
            <a:schemeClr val="lt1"/>
          </a:fontRef>
        </p:style>
        <p:txBody>
          <a:bodyPr wrap="square" rtlCol="0">
            <a:spAutoFit/>
          </a:bodyPr>
          <a:lstStyle/>
          <a:p>
            <a:r>
              <a:rPr lang="en-US" sz="1200" dirty="0">
                <a:solidFill>
                  <a:schemeClr val="bg1">
                    <a:lumMod val="75000"/>
                  </a:schemeClr>
                </a:solidFill>
                <a:latin typeface="Times New Roman" panose="02020603050405020304" pitchFamily="18" charset="0"/>
                <a:cs typeface="Times New Roman" panose="02020603050405020304" pitchFamily="18" charset="0"/>
              </a:rPr>
              <a:t>Reference(s):</a:t>
            </a:r>
          </a:p>
          <a:p>
            <a:endParaRPr lang="en-US" sz="1200" dirty="0">
              <a:solidFill>
                <a:schemeClr val="bg1">
                  <a:lumMod val="75000"/>
                </a:schemeClr>
              </a:solidFill>
              <a:latin typeface="Times New Roman" panose="02020603050405020304" pitchFamily="18" charset="0"/>
              <a:cs typeface="Times New Roman" panose="02020603050405020304" pitchFamily="18" charset="0"/>
            </a:endParaRPr>
          </a:p>
          <a:p>
            <a:endParaRPr lang="en-US" sz="1200" dirty="0">
              <a:solidFill>
                <a:schemeClr val="bg1">
                  <a:lumMod val="75000"/>
                </a:schemeClr>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0390BC5F-6D4E-4EC1-3EEB-5D1D0508001F}"/>
              </a:ext>
            </a:extLst>
          </p:cNvPr>
          <p:cNvCxnSpPr>
            <a:cxnSpLocks/>
          </p:cNvCxnSpPr>
          <p:nvPr/>
        </p:nvCxnSpPr>
        <p:spPr>
          <a:xfrm>
            <a:off x="838200" y="6168456"/>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Module-05_Project-01_R-and-Python_-Razzano_files/figure-pptx/unnamed-chunk-1-2.png">
            <a:extLst>
              <a:ext uri="{FF2B5EF4-FFF2-40B4-BE49-F238E27FC236}">
                <a16:creationId xmlns:a16="http://schemas.microsoft.com/office/drawing/2014/main" id="{A65F0594-936B-3882-9F85-42DBA601CEE5}"/>
              </a:ext>
            </a:extLst>
          </p:cNvPr>
          <p:cNvPicPr>
            <a:picLocks noGrp="1" noChangeAspect="1"/>
          </p:cNvPicPr>
          <p:nvPr/>
        </p:nvPicPr>
        <p:blipFill>
          <a:blip r:embed="rId3"/>
          <a:stretch>
            <a:fillRect/>
          </a:stretch>
        </p:blipFill>
        <p:spPr bwMode="auto">
          <a:xfrm>
            <a:off x="5832825" y="1417324"/>
            <a:ext cx="5555549" cy="444996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9043787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alpha val="7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EB77B0-6C63-EB21-E461-728230A8E397}"/>
              </a:ext>
            </a:extLst>
          </p:cNvPr>
          <p:cNvSpPr/>
          <p:nvPr/>
        </p:nvSpPr>
        <p:spPr>
          <a:xfrm>
            <a:off x="51062" y="136525"/>
            <a:ext cx="11237069" cy="914400"/>
          </a:xfrm>
          <a:prstGeom prst="rect">
            <a:avLst/>
          </a:prstGeom>
          <a:solidFill>
            <a:schemeClr val="bg2">
              <a:lumMod val="25000"/>
            </a:schemeClr>
          </a:solidFill>
          <a:ln>
            <a:noFill/>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2" name="Title 1">
            <a:extLst>
              <a:ext uri="{FF2B5EF4-FFF2-40B4-BE49-F238E27FC236}">
                <a16:creationId xmlns:a16="http://schemas.microsoft.com/office/drawing/2014/main" id="{446E197B-AA42-C221-E99C-6C937E1BA0E6}"/>
              </a:ext>
            </a:extLst>
          </p:cNvPr>
          <p:cNvSpPr>
            <a:spLocks noGrp="1"/>
          </p:cNvSpPr>
          <p:nvPr>
            <p:ph type="title"/>
          </p:nvPr>
        </p:nvSpPr>
        <p:spPr>
          <a:xfrm>
            <a:off x="51062" y="136525"/>
            <a:ext cx="11129128" cy="914400"/>
          </a:xfrm>
        </p:spPr>
        <p:txBody>
          <a:bodyPr/>
          <a:lstStyle/>
          <a:p>
            <a:r>
              <a:rPr lang="en-US" dirty="0">
                <a:solidFill>
                  <a:schemeClr val="bg1"/>
                </a:solidFill>
                <a:latin typeface="Times New Roman" panose="02020603050405020304" pitchFamily="18" charset="0"/>
                <a:cs typeface="Times New Roman" panose="02020603050405020304" pitchFamily="18" charset="0"/>
              </a:rPr>
              <a:t>Correlation Analysis: Salary vs. Work Year</a:t>
            </a:r>
          </a:p>
        </p:txBody>
      </p:sp>
      <p:sp>
        <p:nvSpPr>
          <p:cNvPr id="3" name="Content Placeholder 2">
            <a:extLst>
              <a:ext uri="{FF2B5EF4-FFF2-40B4-BE49-F238E27FC236}">
                <a16:creationId xmlns:a16="http://schemas.microsoft.com/office/drawing/2014/main" id="{359D592B-5126-BB4A-F016-6326352CEBC9}"/>
              </a:ext>
            </a:extLst>
          </p:cNvPr>
          <p:cNvSpPr>
            <a:spLocks noGrp="1"/>
          </p:cNvSpPr>
          <p:nvPr>
            <p:ph idx="1"/>
          </p:nvPr>
        </p:nvSpPr>
        <p:spPr>
          <a:xfrm>
            <a:off x="337626" y="1244338"/>
            <a:ext cx="4459458" cy="4781369"/>
          </a:xfrm>
        </p:spPr>
        <p:txBody>
          <a:bodyPr>
            <a:normAutofit/>
          </a:bodyPr>
          <a:lstStyle/>
          <a:p>
            <a:r>
              <a:rPr lang="en-US" sz="2000" i="1" dirty="0">
                <a:solidFill>
                  <a:schemeClr val="bg1"/>
                </a:solidFill>
                <a:latin typeface="Times New Roman" panose="02020603050405020304" pitchFamily="18" charset="0"/>
                <a:cs typeface="Times New Roman" panose="02020603050405020304" pitchFamily="18" charset="0"/>
              </a:rPr>
              <a:t>Exploratory Data Analysis Type: Correlation Plot</a:t>
            </a:r>
            <a:endParaRPr lang="en-US" sz="2000" dirty="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Takeaways</a:t>
            </a:r>
          </a:p>
          <a:p>
            <a:pPr lvl="1"/>
            <a:r>
              <a:rPr lang="en-US" sz="2000" dirty="0">
                <a:solidFill>
                  <a:schemeClr val="bg1"/>
                </a:solidFill>
                <a:latin typeface="Times New Roman" panose="02020603050405020304" pitchFamily="18" charset="0"/>
                <a:cs typeface="Times New Roman" panose="02020603050405020304" pitchFamily="18" charset="0"/>
              </a:rPr>
              <a:t>Visual reveals a weak correlation between salary and work year</a:t>
            </a:r>
          </a:p>
          <a:p>
            <a:pPr lvl="1"/>
            <a:r>
              <a:rPr lang="en-US" sz="2000" dirty="0">
                <a:solidFill>
                  <a:schemeClr val="bg1"/>
                </a:solidFill>
                <a:latin typeface="Times New Roman" panose="02020603050405020304" pitchFamily="18" charset="0"/>
                <a:cs typeface="Times New Roman" panose="02020603050405020304" pitchFamily="18" charset="0"/>
              </a:rPr>
              <a:t>Results indicates that other factors are likely more significant in determining salary levels than work year alone</a:t>
            </a:r>
          </a:p>
        </p:txBody>
      </p:sp>
      <p:sp>
        <p:nvSpPr>
          <p:cNvPr id="4" name="Footer Placeholder 3">
            <a:extLst>
              <a:ext uri="{FF2B5EF4-FFF2-40B4-BE49-F238E27FC236}">
                <a16:creationId xmlns:a16="http://schemas.microsoft.com/office/drawing/2014/main" id="{4858A20D-DC79-DD3C-21F7-3A54DEA8BE91}"/>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Merrimack College</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9ACA42F-B52B-DA62-6C95-0A1E3440D1F4}"/>
              </a:ext>
            </a:extLst>
          </p:cNvPr>
          <p:cNvSpPr>
            <a:spLocks noGrp="1"/>
          </p:cNvSpPr>
          <p:nvPr>
            <p:ph type="sldNum" sz="quarter" idx="12"/>
          </p:nvPr>
        </p:nvSpPr>
        <p:spPr/>
        <p:txBody>
          <a:bodyPr/>
          <a:lstStyle/>
          <a:p>
            <a:fld id="{3B89865A-306D-41A3-BFDD-D623D086CC80}" type="slidenum">
              <a:rPr lang="en-US" smtClean="0">
                <a:latin typeface="Times New Roman" panose="02020603050405020304" pitchFamily="18" charset="0"/>
                <a:cs typeface="Times New Roman" panose="02020603050405020304" pitchFamily="18" charset="0"/>
              </a:rPr>
              <a:t>8</a:t>
            </a:fld>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18136E7-A53A-58F0-CFFB-277598499284}"/>
              </a:ext>
            </a:extLst>
          </p:cNvPr>
          <p:cNvSpPr txBox="1"/>
          <p:nvPr/>
        </p:nvSpPr>
        <p:spPr>
          <a:xfrm>
            <a:off x="8879" y="6211669"/>
            <a:ext cx="1900527" cy="646331"/>
          </a:xfrm>
          <a:prstGeom prst="rect">
            <a:avLst/>
          </a:prstGeom>
          <a:solidFill>
            <a:schemeClr val="tx1">
              <a:lumMod val="75000"/>
              <a:lumOff val="25000"/>
            </a:schemeClr>
          </a:solidFill>
          <a:ln>
            <a:solidFill>
              <a:schemeClr val="bg1">
                <a:lumMod val="50000"/>
              </a:schemeClr>
            </a:solidFill>
          </a:ln>
        </p:spPr>
        <p:style>
          <a:lnRef idx="0">
            <a:schemeClr val="dk1"/>
          </a:lnRef>
          <a:fillRef idx="3">
            <a:schemeClr val="dk1"/>
          </a:fillRef>
          <a:effectRef idx="3">
            <a:schemeClr val="dk1"/>
          </a:effectRef>
          <a:fontRef idx="minor">
            <a:schemeClr val="lt1"/>
          </a:fontRef>
        </p:style>
        <p:txBody>
          <a:bodyPr wrap="square" rtlCol="0">
            <a:spAutoFit/>
          </a:bodyPr>
          <a:lstStyle/>
          <a:p>
            <a:r>
              <a:rPr lang="en-US" sz="1200" dirty="0">
                <a:solidFill>
                  <a:schemeClr val="bg1">
                    <a:lumMod val="75000"/>
                  </a:schemeClr>
                </a:solidFill>
                <a:latin typeface="Times New Roman" panose="02020603050405020304" pitchFamily="18" charset="0"/>
                <a:cs typeface="Times New Roman" panose="02020603050405020304" pitchFamily="18" charset="0"/>
              </a:rPr>
              <a:t>Reference(s):</a:t>
            </a:r>
          </a:p>
          <a:p>
            <a:r>
              <a:rPr lang="en-US" sz="1200" dirty="0">
                <a:solidFill>
                  <a:schemeClr val="bg1">
                    <a:lumMod val="75000"/>
                  </a:schemeClr>
                </a:solidFill>
                <a:latin typeface="Times New Roman" panose="02020603050405020304" pitchFamily="18" charset="0"/>
                <a:cs typeface="Times New Roman" panose="02020603050405020304" pitchFamily="18" charset="0"/>
              </a:rPr>
              <a:t>(Hazra &amp; </a:t>
            </a:r>
            <a:r>
              <a:rPr lang="en-US" sz="1200" dirty="0" err="1">
                <a:solidFill>
                  <a:schemeClr val="bg1">
                    <a:lumMod val="75000"/>
                  </a:schemeClr>
                </a:solidFill>
                <a:latin typeface="Times New Roman" panose="02020603050405020304" pitchFamily="18" charset="0"/>
                <a:cs typeface="Times New Roman" panose="02020603050405020304" pitchFamily="18" charset="0"/>
              </a:rPr>
              <a:t>Gogtay</a:t>
            </a:r>
            <a:r>
              <a:rPr lang="en-US" sz="1200" dirty="0">
                <a:solidFill>
                  <a:schemeClr val="bg1">
                    <a:lumMod val="75000"/>
                  </a:schemeClr>
                </a:solidFill>
                <a:latin typeface="Times New Roman" panose="02020603050405020304" pitchFamily="18" charset="0"/>
                <a:cs typeface="Times New Roman" panose="02020603050405020304" pitchFamily="18" charset="0"/>
              </a:rPr>
              <a:t>, 2016)</a:t>
            </a:r>
          </a:p>
          <a:p>
            <a:endParaRPr lang="en-US" sz="1200" dirty="0">
              <a:solidFill>
                <a:schemeClr val="bg1">
                  <a:lumMod val="75000"/>
                </a:schemeClr>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0390BC5F-6D4E-4EC1-3EEB-5D1D0508001F}"/>
              </a:ext>
            </a:extLst>
          </p:cNvPr>
          <p:cNvCxnSpPr>
            <a:cxnSpLocks/>
          </p:cNvCxnSpPr>
          <p:nvPr/>
        </p:nvCxnSpPr>
        <p:spPr>
          <a:xfrm>
            <a:off x="838200" y="6168456"/>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Module-05_Project-01_R-and-Python_-Razzano_files/figure-pptx/unnamed-chunk-1-3.png">
            <a:extLst>
              <a:ext uri="{FF2B5EF4-FFF2-40B4-BE49-F238E27FC236}">
                <a16:creationId xmlns:a16="http://schemas.microsoft.com/office/drawing/2014/main" id="{4CD8A759-8A0C-7950-020E-AAB579F5D393}"/>
              </a:ext>
            </a:extLst>
          </p:cNvPr>
          <p:cNvPicPr>
            <a:picLocks noGrp="1" noChangeAspect="1"/>
          </p:cNvPicPr>
          <p:nvPr/>
        </p:nvPicPr>
        <p:blipFill>
          <a:blip r:embed="rId3"/>
          <a:stretch>
            <a:fillRect/>
          </a:stretch>
        </p:blipFill>
        <p:spPr bwMode="auto">
          <a:xfrm>
            <a:off x="6182731" y="1384300"/>
            <a:ext cx="5105400" cy="40894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64879378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7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EB77B0-6C63-EB21-E461-728230A8E397}"/>
              </a:ext>
            </a:extLst>
          </p:cNvPr>
          <p:cNvSpPr/>
          <p:nvPr/>
        </p:nvSpPr>
        <p:spPr>
          <a:xfrm>
            <a:off x="51062" y="136525"/>
            <a:ext cx="11237069" cy="914400"/>
          </a:xfrm>
          <a:prstGeom prst="rect">
            <a:avLst/>
          </a:prstGeom>
          <a:solidFill>
            <a:schemeClr val="bg2">
              <a:lumMod val="25000"/>
            </a:schemeClr>
          </a:solidFill>
          <a:ln>
            <a:noFill/>
          </a:ln>
          <a:effectLst>
            <a:outerShdw blurRad="149987" dist="250190" dir="8460000" algn="ctr">
              <a:srgbClr val="000000">
                <a:alpha val="28000"/>
              </a:srgbClr>
            </a:outerShdw>
            <a:softEdge rad="1270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2" name="Title 1">
            <a:extLst>
              <a:ext uri="{FF2B5EF4-FFF2-40B4-BE49-F238E27FC236}">
                <a16:creationId xmlns:a16="http://schemas.microsoft.com/office/drawing/2014/main" id="{446E197B-AA42-C221-E99C-6C937E1BA0E6}"/>
              </a:ext>
            </a:extLst>
          </p:cNvPr>
          <p:cNvSpPr>
            <a:spLocks noGrp="1"/>
          </p:cNvSpPr>
          <p:nvPr>
            <p:ph type="title"/>
          </p:nvPr>
        </p:nvSpPr>
        <p:spPr>
          <a:xfrm>
            <a:off x="51062" y="136525"/>
            <a:ext cx="11129128" cy="914400"/>
          </a:xfrm>
        </p:spPr>
        <p:txBody>
          <a:bodyPr/>
          <a:lstStyle/>
          <a:p>
            <a:r>
              <a:rPr lang="en-US" dirty="0">
                <a:solidFill>
                  <a:schemeClr val="bg1"/>
                </a:solidFill>
                <a:latin typeface="Times New Roman" panose="02020603050405020304" pitchFamily="18" charset="0"/>
                <a:cs typeface="Times New Roman" panose="02020603050405020304" pitchFamily="18" charset="0"/>
              </a:rPr>
              <a:t>Analysis of Remote Work Ratio and Salary</a:t>
            </a:r>
          </a:p>
        </p:txBody>
      </p:sp>
      <p:sp>
        <p:nvSpPr>
          <p:cNvPr id="3" name="Content Placeholder 2">
            <a:extLst>
              <a:ext uri="{FF2B5EF4-FFF2-40B4-BE49-F238E27FC236}">
                <a16:creationId xmlns:a16="http://schemas.microsoft.com/office/drawing/2014/main" id="{359D592B-5126-BB4A-F016-6326352CEBC9}"/>
              </a:ext>
            </a:extLst>
          </p:cNvPr>
          <p:cNvSpPr>
            <a:spLocks noGrp="1"/>
          </p:cNvSpPr>
          <p:nvPr>
            <p:ph idx="1"/>
          </p:nvPr>
        </p:nvSpPr>
        <p:spPr>
          <a:xfrm>
            <a:off x="357826" y="1238818"/>
            <a:ext cx="5395665" cy="4781369"/>
          </a:xfrm>
        </p:spPr>
        <p:txBody>
          <a:bodyPr>
            <a:normAutofit/>
          </a:bodyPr>
          <a:lstStyle/>
          <a:p>
            <a:r>
              <a:rPr lang="en-US" sz="2000" i="1" dirty="0">
                <a:solidFill>
                  <a:schemeClr val="bg1"/>
                </a:solidFill>
                <a:latin typeface="Times New Roman" panose="02020603050405020304" pitchFamily="18" charset="0"/>
                <a:cs typeface="Times New Roman" panose="02020603050405020304" pitchFamily="18" charset="0"/>
              </a:rPr>
              <a:t>Exploratory Data Analysis Type: Bar plot</a:t>
            </a:r>
            <a:endParaRPr lang="en-US" sz="2000" dirty="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Takeaways</a:t>
            </a:r>
          </a:p>
          <a:p>
            <a:pPr lvl="1"/>
            <a:r>
              <a:rPr lang="en-US" sz="2000" dirty="0">
                <a:solidFill>
                  <a:schemeClr val="bg1"/>
                </a:solidFill>
                <a:latin typeface="Times New Roman" panose="02020603050405020304" pitchFamily="18" charset="0"/>
                <a:cs typeface="Times New Roman" panose="02020603050405020304" pitchFamily="18" charset="0"/>
              </a:rPr>
              <a:t>Fully remote positions (100% remote) tend to offer the highest salaries</a:t>
            </a:r>
          </a:p>
          <a:p>
            <a:pPr lvl="1"/>
            <a:r>
              <a:rPr lang="en-US" sz="2000" dirty="0">
                <a:solidFill>
                  <a:schemeClr val="bg1"/>
                </a:solidFill>
                <a:latin typeface="Times New Roman" panose="02020603050405020304" pitchFamily="18" charset="0"/>
                <a:cs typeface="Times New Roman" panose="02020603050405020304" pitchFamily="18" charset="0"/>
              </a:rPr>
              <a:t>Companies providing remote work opportunities may attract higher-paid talent</a:t>
            </a:r>
          </a:p>
        </p:txBody>
      </p:sp>
      <p:sp>
        <p:nvSpPr>
          <p:cNvPr id="4" name="Footer Placeholder 3">
            <a:extLst>
              <a:ext uri="{FF2B5EF4-FFF2-40B4-BE49-F238E27FC236}">
                <a16:creationId xmlns:a16="http://schemas.microsoft.com/office/drawing/2014/main" id="{4858A20D-DC79-DD3C-21F7-3A54DEA8BE91}"/>
              </a:ext>
            </a:extLst>
          </p:cNvPr>
          <p:cNvSpPr>
            <a:spLocks noGrp="1"/>
          </p:cNvSpPr>
          <p:nvPr>
            <p:ph type="ftr" sz="quarter" idx="11"/>
          </p:nvPr>
        </p:nvSpPr>
        <p:spPr/>
        <p:txBody>
          <a:bodyPr/>
          <a:lstStyle/>
          <a:p>
            <a:r>
              <a:rPr lang="en-US">
                <a:latin typeface="Times New Roman" panose="02020603050405020304" pitchFamily="18" charset="0"/>
                <a:cs typeface="Times New Roman" panose="02020603050405020304" pitchFamily="18" charset="0"/>
              </a:rPr>
              <a:t>Merrimack College</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9ACA42F-B52B-DA62-6C95-0A1E3440D1F4}"/>
              </a:ext>
            </a:extLst>
          </p:cNvPr>
          <p:cNvSpPr>
            <a:spLocks noGrp="1"/>
          </p:cNvSpPr>
          <p:nvPr>
            <p:ph type="sldNum" sz="quarter" idx="12"/>
          </p:nvPr>
        </p:nvSpPr>
        <p:spPr/>
        <p:txBody>
          <a:bodyPr/>
          <a:lstStyle/>
          <a:p>
            <a:fld id="{3B89865A-306D-41A3-BFDD-D623D086CC80}" type="slidenum">
              <a:rPr lang="en-US" smtClean="0">
                <a:latin typeface="Times New Roman" panose="02020603050405020304" pitchFamily="18" charset="0"/>
                <a:cs typeface="Times New Roman" panose="02020603050405020304" pitchFamily="18" charset="0"/>
              </a:rPr>
              <a:t>9</a:t>
            </a:fld>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18136E7-A53A-58F0-CFFB-277598499284}"/>
              </a:ext>
            </a:extLst>
          </p:cNvPr>
          <p:cNvSpPr txBox="1"/>
          <p:nvPr/>
        </p:nvSpPr>
        <p:spPr>
          <a:xfrm>
            <a:off x="8879" y="6211669"/>
            <a:ext cx="1900527" cy="646331"/>
          </a:xfrm>
          <a:prstGeom prst="rect">
            <a:avLst/>
          </a:prstGeom>
          <a:solidFill>
            <a:schemeClr val="tx1">
              <a:lumMod val="75000"/>
              <a:lumOff val="25000"/>
            </a:schemeClr>
          </a:solidFill>
          <a:ln>
            <a:solidFill>
              <a:schemeClr val="bg1">
                <a:lumMod val="50000"/>
              </a:schemeClr>
            </a:solidFill>
          </a:ln>
        </p:spPr>
        <p:style>
          <a:lnRef idx="0">
            <a:schemeClr val="dk1"/>
          </a:lnRef>
          <a:fillRef idx="3">
            <a:schemeClr val="dk1"/>
          </a:fillRef>
          <a:effectRef idx="3">
            <a:schemeClr val="dk1"/>
          </a:effectRef>
          <a:fontRef idx="minor">
            <a:schemeClr val="lt1"/>
          </a:fontRef>
        </p:style>
        <p:txBody>
          <a:bodyPr wrap="square" rtlCol="0">
            <a:spAutoFit/>
          </a:bodyPr>
          <a:lstStyle/>
          <a:p>
            <a:r>
              <a:rPr lang="en-US" sz="1200" dirty="0">
                <a:solidFill>
                  <a:schemeClr val="bg1">
                    <a:lumMod val="75000"/>
                  </a:schemeClr>
                </a:solidFill>
                <a:latin typeface="Times New Roman" panose="02020603050405020304" pitchFamily="18" charset="0"/>
                <a:cs typeface="Times New Roman" panose="02020603050405020304" pitchFamily="18" charset="0"/>
              </a:rPr>
              <a:t>Reference(s):</a:t>
            </a:r>
          </a:p>
          <a:p>
            <a:r>
              <a:rPr lang="en-US" sz="1200" dirty="0">
                <a:solidFill>
                  <a:schemeClr val="bg1">
                    <a:lumMod val="75000"/>
                  </a:schemeClr>
                </a:solidFill>
                <a:latin typeface="Times New Roman" panose="02020603050405020304" pitchFamily="18" charset="0"/>
                <a:cs typeface="Times New Roman" panose="02020603050405020304" pitchFamily="18" charset="0"/>
              </a:rPr>
              <a:t>(Costin et al., 2023)</a:t>
            </a:r>
          </a:p>
          <a:p>
            <a:endParaRPr lang="en-US" sz="1200" dirty="0">
              <a:solidFill>
                <a:schemeClr val="bg1">
                  <a:lumMod val="75000"/>
                </a:schemeClr>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0390BC5F-6D4E-4EC1-3EEB-5D1D0508001F}"/>
              </a:ext>
            </a:extLst>
          </p:cNvPr>
          <p:cNvCxnSpPr>
            <a:cxnSpLocks/>
          </p:cNvCxnSpPr>
          <p:nvPr/>
        </p:nvCxnSpPr>
        <p:spPr>
          <a:xfrm>
            <a:off x="838200" y="6168456"/>
            <a:ext cx="1051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Module-05_Project-01_R-and-Python_-Razzano_files/figure-pptx/unnamed-chunk-1-4.png">
            <a:extLst>
              <a:ext uri="{FF2B5EF4-FFF2-40B4-BE49-F238E27FC236}">
                <a16:creationId xmlns:a16="http://schemas.microsoft.com/office/drawing/2014/main" id="{DC2856C6-03F1-345E-A302-3E4DE9B29A1E}"/>
              </a:ext>
            </a:extLst>
          </p:cNvPr>
          <p:cNvPicPr>
            <a:picLocks noGrp="1" noChangeAspect="1"/>
          </p:cNvPicPr>
          <p:nvPr/>
        </p:nvPicPr>
        <p:blipFill>
          <a:blip r:embed="rId3"/>
          <a:stretch>
            <a:fillRect/>
          </a:stretch>
        </p:blipFill>
        <p:spPr bwMode="auto">
          <a:xfrm>
            <a:off x="6438510" y="1564990"/>
            <a:ext cx="5105400" cy="40894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5681848"/>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3681</Words>
  <Application>Microsoft Office PowerPoint</Application>
  <PresentationFormat>Widescreen</PresentationFormat>
  <Paragraphs>247</Paragraphs>
  <Slides>19</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 New Roman</vt:lpstr>
      <vt:lpstr>Office Theme</vt:lpstr>
      <vt:lpstr>Video Recording</vt:lpstr>
      <vt:lpstr>PowerPoint Presentation</vt:lpstr>
      <vt:lpstr>Background</vt:lpstr>
      <vt:lpstr>Pre-Analysis Steps</vt:lpstr>
      <vt:lpstr>Exploratory Data Analysis</vt:lpstr>
      <vt:lpstr>Salary Distribution by Experience Level</vt:lpstr>
      <vt:lpstr>Average Salary Comparison: U.S. vs. Offshore</vt:lpstr>
      <vt:lpstr>Correlation Analysis: Salary vs. Work Year</vt:lpstr>
      <vt:lpstr>Analysis of Remote Work Ratio and Salary</vt:lpstr>
      <vt:lpstr>Salary Distribution by Company Size</vt:lpstr>
      <vt:lpstr>Salary Variation by Job Title</vt:lpstr>
      <vt:lpstr>K-Means Clustering Analysis</vt:lpstr>
      <vt:lpstr>Hypothesis Testing</vt:lpstr>
      <vt:lpstr>Predictive Analytics</vt:lpstr>
      <vt:lpstr>Linear Regression</vt:lpstr>
      <vt:lpstr>Random Forest Model Performance</vt:lpstr>
      <vt:lpstr>Support Vector Machine (SVM) Model Analysis</vt:lpstr>
      <vt:lpstr>Executive Summary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Razzano, Anthony V.</dc:creator>
  <cp:lastModifiedBy>Razzano, Anthony V., DHA</cp:lastModifiedBy>
  <cp:revision>11</cp:revision>
  <dcterms:created xsi:type="dcterms:W3CDTF">2024-08-19T13:19:24Z</dcterms:created>
  <dcterms:modified xsi:type="dcterms:W3CDTF">2024-10-14T19:00:00Z</dcterms:modified>
</cp:coreProperties>
</file>